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94" r:id="rId3"/>
    <p:sldId id="305" r:id="rId4"/>
    <p:sldId id="295" r:id="rId5"/>
    <p:sldId id="277" r:id="rId6"/>
    <p:sldId id="296" r:id="rId7"/>
    <p:sldId id="307" r:id="rId8"/>
    <p:sldId id="297" r:id="rId9"/>
    <p:sldId id="298" r:id="rId10"/>
    <p:sldId id="300" r:id="rId11"/>
    <p:sldId id="301" r:id="rId12"/>
    <p:sldId id="302" r:id="rId13"/>
    <p:sldId id="303" r:id="rId14"/>
    <p:sldId id="30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amdahl" initials="RS" lastIdx="9" clrIdx="0">
    <p:extLst>
      <p:ext uri="{19B8F6BF-5375-455C-9EA6-DF929625EA0E}">
        <p15:presenceInfo xmlns:p15="http://schemas.microsoft.com/office/powerpoint/2012/main" userId="S-1-5-21-1630766965-14560760-1228025406-8133" providerId="AD"/>
      </p:ext>
    </p:extLst>
  </p:cmAuthor>
  <p:cmAuthor id="2" name="Alex Angel" initials="AA" lastIdx="13" clrIdx="1">
    <p:extLst>
      <p:ext uri="{19B8F6BF-5375-455C-9EA6-DF929625EA0E}">
        <p15:presenceInfo xmlns:p15="http://schemas.microsoft.com/office/powerpoint/2012/main" userId="S-1-5-21-1630766965-14560760-1228025406-7046" providerId="AD"/>
      </p:ext>
    </p:extLst>
  </p:cmAuthor>
  <p:cmAuthor id="3" name="Thabiso Lekhotsa" initials="TL" lastIdx="4" clrIdx="2">
    <p:extLst>
      <p:ext uri="{19B8F6BF-5375-455C-9EA6-DF929625EA0E}">
        <p15:presenceInfo xmlns:p15="http://schemas.microsoft.com/office/powerpoint/2012/main" userId="S-1-5-21-781215130-4168377149-789307434-1163" providerId="AD"/>
      </p:ext>
    </p:extLst>
  </p:cmAuthor>
  <p:cmAuthor id="4" name="Laura Guay" initials="LG" lastIdx="22" clrIdx="3">
    <p:extLst>
      <p:ext uri="{19B8F6BF-5375-455C-9EA6-DF929625EA0E}">
        <p15:presenceInfo xmlns:p15="http://schemas.microsoft.com/office/powerpoint/2012/main" userId="S-1-5-21-1630766965-14560760-1228025406-6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462"/>
    <a:srgbClr val="DF55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2" autoAdjust="0"/>
  </p:normalViewPr>
  <p:slideViewPr>
    <p:cSldViewPr snapToGrid="0" snapToObjects="1">
      <p:cViewPr varScale="1">
        <p:scale>
          <a:sx n="69" d="100"/>
          <a:sy n="69" d="100"/>
        </p:scale>
        <p:origin x="141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a:t>Men Tested for HIV</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DATA!$C$8</c:f>
              <c:strCache>
                <c:ptCount val="1"/>
                <c:pt idx="0">
                  <c:v>Number of men tested for HIV before men's clinics</c:v>
                </c:pt>
              </c:strCache>
            </c:strRef>
          </c:tx>
          <c:spPr>
            <a:solidFill>
              <a:schemeClr val="accent1"/>
            </a:solidFill>
            <a:ln>
              <a:noFill/>
            </a:ln>
            <a:effectLst/>
          </c:spPr>
          <c:invertIfNegative val="0"/>
          <c:cat>
            <c:strRef>
              <c:f>DATA!$D$7:$F$7</c:f>
              <c:strCache>
                <c:ptCount val="3"/>
                <c:pt idx="0">
                  <c:v>15-24 Years</c:v>
                </c:pt>
                <c:pt idx="1">
                  <c:v>25-49 Years</c:v>
                </c:pt>
                <c:pt idx="2">
                  <c:v>50+ Years</c:v>
                </c:pt>
              </c:strCache>
            </c:strRef>
          </c:cat>
          <c:val>
            <c:numRef>
              <c:f>DATA!$D$8:$F$8</c:f>
              <c:numCache>
                <c:formatCode>General</c:formatCode>
                <c:ptCount val="3"/>
                <c:pt idx="0">
                  <c:v>805</c:v>
                </c:pt>
                <c:pt idx="1">
                  <c:v>1966</c:v>
                </c:pt>
                <c:pt idx="2">
                  <c:v>678</c:v>
                </c:pt>
              </c:numCache>
            </c:numRef>
          </c:val>
          <c:extLst>
            <c:ext xmlns:c16="http://schemas.microsoft.com/office/drawing/2014/chart" uri="{C3380CC4-5D6E-409C-BE32-E72D297353CC}">
              <c16:uniqueId val="{00000000-0D2C-45EC-9E36-704FA43B475B}"/>
            </c:ext>
          </c:extLst>
        </c:ser>
        <c:ser>
          <c:idx val="1"/>
          <c:order val="1"/>
          <c:tx>
            <c:strRef>
              <c:f>DATA!$C$9</c:f>
              <c:strCache>
                <c:ptCount val="1"/>
                <c:pt idx="0">
                  <c:v>Number of men tested for HIV after men's clinics</c:v>
                </c:pt>
              </c:strCache>
            </c:strRef>
          </c:tx>
          <c:spPr>
            <a:solidFill>
              <a:schemeClr val="accent2"/>
            </a:solidFill>
            <a:ln>
              <a:noFill/>
            </a:ln>
            <a:effectLst/>
          </c:spPr>
          <c:invertIfNegative val="0"/>
          <c:cat>
            <c:strRef>
              <c:f>DATA!$D$7:$F$7</c:f>
              <c:strCache>
                <c:ptCount val="3"/>
                <c:pt idx="0">
                  <c:v>15-24 Years</c:v>
                </c:pt>
                <c:pt idx="1">
                  <c:v>25-49 Years</c:v>
                </c:pt>
                <c:pt idx="2">
                  <c:v>50+ Years</c:v>
                </c:pt>
              </c:strCache>
            </c:strRef>
          </c:cat>
          <c:val>
            <c:numRef>
              <c:f>DATA!$D$9:$F$9</c:f>
              <c:numCache>
                <c:formatCode>General</c:formatCode>
                <c:ptCount val="3"/>
                <c:pt idx="0">
                  <c:v>1462</c:v>
                </c:pt>
                <c:pt idx="1">
                  <c:v>2921</c:v>
                </c:pt>
                <c:pt idx="2">
                  <c:v>747</c:v>
                </c:pt>
              </c:numCache>
            </c:numRef>
          </c:val>
          <c:extLst>
            <c:ext xmlns:c16="http://schemas.microsoft.com/office/drawing/2014/chart" uri="{C3380CC4-5D6E-409C-BE32-E72D297353CC}">
              <c16:uniqueId val="{00000001-0D2C-45EC-9E36-704FA43B475B}"/>
            </c:ext>
          </c:extLst>
        </c:ser>
        <c:dLbls>
          <c:showLegendKey val="0"/>
          <c:showVal val="0"/>
          <c:showCatName val="0"/>
          <c:showSerName val="0"/>
          <c:showPercent val="0"/>
          <c:showBubbleSize val="0"/>
        </c:dLbls>
        <c:gapWidth val="219"/>
        <c:overlap val="-27"/>
        <c:axId val="377731824"/>
        <c:axId val="377735760"/>
      </c:barChart>
      <c:catAx>
        <c:axId val="3777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7735760"/>
        <c:crosses val="autoZero"/>
        <c:auto val="1"/>
        <c:lblAlgn val="ctr"/>
        <c:lblOffset val="100"/>
        <c:noMultiLvlLbl val="0"/>
      </c:catAx>
      <c:valAx>
        <c:axId val="377735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7773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dirty="0"/>
              <a:t>Men</a:t>
            </a:r>
            <a:r>
              <a:rPr lang="en-ZA" sz="1800" b="1" baseline="0" dirty="0"/>
              <a:t> Tested </a:t>
            </a:r>
            <a:r>
              <a:rPr lang="en-ZA" sz="1800" b="1" baseline="0" dirty="0" smtClean="0"/>
              <a:t>HIV-Positive</a:t>
            </a:r>
            <a:endParaRPr lang="en-ZA"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88270242993271"/>
          <c:y val="9.2386675823564357E-2"/>
          <c:w val="0.85418562078021576"/>
          <c:h val="0.67756033607974986"/>
        </c:manualLayout>
      </c:layout>
      <c:barChart>
        <c:barDir val="col"/>
        <c:grouping val="clustered"/>
        <c:varyColors val="0"/>
        <c:ser>
          <c:idx val="0"/>
          <c:order val="0"/>
          <c:tx>
            <c:strRef>
              <c:f>DATA!$C$13</c:f>
              <c:strCache>
                <c:ptCount val="1"/>
                <c:pt idx="0">
                  <c:v>Number of men tested HIV-positive before men's clinics</c:v>
                </c:pt>
              </c:strCache>
            </c:strRef>
          </c:tx>
          <c:spPr>
            <a:solidFill>
              <a:schemeClr val="accent1"/>
            </a:solidFill>
            <a:ln>
              <a:noFill/>
            </a:ln>
            <a:effectLst/>
          </c:spPr>
          <c:invertIfNegative val="0"/>
          <c:cat>
            <c:strRef>
              <c:f>DATA!$D$12:$F$12</c:f>
              <c:strCache>
                <c:ptCount val="3"/>
                <c:pt idx="0">
                  <c:v>15-24 Years</c:v>
                </c:pt>
                <c:pt idx="1">
                  <c:v>25-49 Years</c:v>
                </c:pt>
                <c:pt idx="2">
                  <c:v>50+ Years</c:v>
                </c:pt>
              </c:strCache>
            </c:strRef>
          </c:cat>
          <c:val>
            <c:numRef>
              <c:f>DATA!$D$13:$F$13</c:f>
              <c:numCache>
                <c:formatCode>General</c:formatCode>
                <c:ptCount val="3"/>
                <c:pt idx="0">
                  <c:v>31</c:v>
                </c:pt>
                <c:pt idx="1">
                  <c:v>422</c:v>
                </c:pt>
                <c:pt idx="2">
                  <c:v>59</c:v>
                </c:pt>
              </c:numCache>
            </c:numRef>
          </c:val>
          <c:extLst>
            <c:ext xmlns:c16="http://schemas.microsoft.com/office/drawing/2014/chart" uri="{C3380CC4-5D6E-409C-BE32-E72D297353CC}">
              <c16:uniqueId val="{00000000-467C-4938-9811-7B319F5070A7}"/>
            </c:ext>
          </c:extLst>
        </c:ser>
        <c:ser>
          <c:idx val="1"/>
          <c:order val="1"/>
          <c:tx>
            <c:strRef>
              <c:f>DATA!$C$14</c:f>
              <c:strCache>
                <c:ptCount val="1"/>
                <c:pt idx="0">
                  <c:v>Number of men tested HIV-positive after men's clinics</c:v>
                </c:pt>
              </c:strCache>
            </c:strRef>
          </c:tx>
          <c:spPr>
            <a:solidFill>
              <a:schemeClr val="accent2"/>
            </a:solidFill>
            <a:ln>
              <a:noFill/>
            </a:ln>
            <a:effectLst/>
          </c:spPr>
          <c:invertIfNegative val="0"/>
          <c:cat>
            <c:strRef>
              <c:f>DATA!$D$12:$F$12</c:f>
              <c:strCache>
                <c:ptCount val="3"/>
                <c:pt idx="0">
                  <c:v>15-24 Years</c:v>
                </c:pt>
                <c:pt idx="1">
                  <c:v>25-49 Years</c:v>
                </c:pt>
                <c:pt idx="2">
                  <c:v>50+ Years</c:v>
                </c:pt>
              </c:strCache>
            </c:strRef>
          </c:cat>
          <c:val>
            <c:numRef>
              <c:f>DATA!$D$14:$F$14</c:f>
              <c:numCache>
                <c:formatCode>General</c:formatCode>
                <c:ptCount val="3"/>
                <c:pt idx="0">
                  <c:v>46</c:v>
                </c:pt>
                <c:pt idx="1">
                  <c:v>552</c:v>
                </c:pt>
                <c:pt idx="2">
                  <c:v>61</c:v>
                </c:pt>
              </c:numCache>
            </c:numRef>
          </c:val>
          <c:extLst>
            <c:ext xmlns:c16="http://schemas.microsoft.com/office/drawing/2014/chart" uri="{C3380CC4-5D6E-409C-BE32-E72D297353CC}">
              <c16:uniqueId val="{00000001-467C-4938-9811-7B319F5070A7}"/>
            </c:ext>
          </c:extLst>
        </c:ser>
        <c:dLbls>
          <c:showLegendKey val="0"/>
          <c:showVal val="0"/>
          <c:showCatName val="0"/>
          <c:showSerName val="0"/>
          <c:showPercent val="0"/>
          <c:showBubbleSize val="0"/>
        </c:dLbls>
        <c:gapWidth val="219"/>
        <c:overlap val="-27"/>
        <c:axId val="381040824"/>
        <c:axId val="381041152"/>
      </c:barChart>
      <c:catAx>
        <c:axId val="38104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1041152"/>
        <c:crosses val="autoZero"/>
        <c:auto val="1"/>
        <c:lblAlgn val="ctr"/>
        <c:lblOffset val="100"/>
        <c:noMultiLvlLbl val="0"/>
      </c:catAx>
      <c:valAx>
        <c:axId val="38104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1040824"/>
        <c:crosses val="autoZero"/>
        <c:crossBetween val="between"/>
      </c:valAx>
      <c:spPr>
        <a:noFill/>
        <a:ln>
          <a:noFill/>
        </a:ln>
        <a:effectLst/>
      </c:spPr>
    </c:plotArea>
    <c:legend>
      <c:legendPos val="b"/>
      <c:layout>
        <c:manualLayout>
          <c:xMode val="edge"/>
          <c:yMode val="edge"/>
          <c:x val="0"/>
          <c:y val="0.84790997133810297"/>
          <c:w val="1"/>
          <c:h val="0.1339993985221593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a:t>Men</a:t>
            </a:r>
            <a:r>
              <a:rPr lang="en-ZA" sz="1800" b="1" baseline="0"/>
              <a:t> came with Known Positive Status but Not on ART</a:t>
            </a:r>
            <a:endParaRPr lang="en-ZA"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16892947123838E-2"/>
          <c:y val="0.1642883006155465"/>
          <c:w val="0.87717536690083742"/>
          <c:h val="0.52452003576851292"/>
        </c:manualLayout>
      </c:layout>
      <c:barChart>
        <c:barDir val="col"/>
        <c:grouping val="clustered"/>
        <c:varyColors val="0"/>
        <c:ser>
          <c:idx val="0"/>
          <c:order val="0"/>
          <c:tx>
            <c:strRef>
              <c:f>DATA!$C$19</c:f>
              <c:strCache>
                <c:ptCount val="1"/>
                <c:pt idx="0">
                  <c:v>Number of men who came with known positve status but not on ART before men's clinics</c:v>
                </c:pt>
              </c:strCache>
            </c:strRef>
          </c:tx>
          <c:spPr>
            <a:solidFill>
              <a:schemeClr val="accent1"/>
            </a:solidFill>
            <a:ln>
              <a:noFill/>
            </a:ln>
            <a:effectLst/>
          </c:spPr>
          <c:invertIfNegative val="0"/>
          <c:cat>
            <c:strRef>
              <c:f>DATA!$D$18:$F$18</c:f>
              <c:strCache>
                <c:ptCount val="3"/>
                <c:pt idx="0">
                  <c:v>15-24 Years</c:v>
                </c:pt>
                <c:pt idx="1">
                  <c:v>25-49 Years</c:v>
                </c:pt>
                <c:pt idx="2">
                  <c:v>50+ Years</c:v>
                </c:pt>
              </c:strCache>
            </c:strRef>
          </c:cat>
          <c:val>
            <c:numRef>
              <c:f>DATA!$D$19:$F$19</c:f>
              <c:numCache>
                <c:formatCode>General</c:formatCode>
                <c:ptCount val="3"/>
                <c:pt idx="0">
                  <c:v>0</c:v>
                </c:pt>
                <c:pt idx="1">
                  <c:v>37</c:v>
                </c:pt>
                <c:pt idx="2">
                  <c:v>10</c:v>
                </c:pt>
              </c:numCache>
            </c:numRef>
          </c:val>
          <c:extLst>
            <c:ext xmlns:c16="http://schemas.microsoft.com/office/drawing/2014/chart" uri="{C3380CC4-5D6E-409C-BE32-E72D297353CC}">
              <c16:uniqueId val="{00000000-CCC1-4C82-B8A7-6D43A3800A93}"/>
            </c:ext>
          </c:extLst>
        </c:ser>
        <c:ser>
          <c:idx val="1"/>
          <c:order val="1"/>
          <c:tx>
            <c:strRef>
              <c:f>DATA!$C$20</c:f>
              <c:strCache>
                <c:ptCount val="1"/>
                <c:pt idx="0">
                  <c:v>Number of men who came with known positve status but not on ART after men's clinics</c:v>
                </c:pt>
              </c:strCache>
            </c:strRef>
          </c:tx>
          <c:spPr>
            <a:solidFill>
              <a:schemeClr val="accent2"/>
            </a:solidFill>
            <a:ln>
              <a:noFill/>
            </a:ln>
            <a:effectLst/>
          </c:spPr>
          <c:invertIfNegative val="0"/>
          <c:cat>
            <c:strRef>
              <c:f>DATA!$D$18:$F$18</c:f>
              <c:strCache>
                <c:ptCount val="3"/>
                <c:pt idx="0">
                  <c:v>15-24 Years</c:v>
                </c:pt>
                <c:pt idx="1">
                  <c:v>25-49 Years</c:v>
                </c:pt>
                <c:pt idx="2">
                  <c:v>50+ Years</c:v>
                </c:pt>
              </c:strCache>
            </c:strRef>
          </c:cat>
          <c:val>
            <c:numRef>
              <c:f>DATA!$D$20:$F$20</c:f>
              <c:numCache>
                <c:formatCode>General</c:formatCode>
                <c:ptCount val="3"/>
                <c:pt idx="0">
                  <c:v>7</c:v>
                </c:pt>
                <c:pt idx="1">
                  <c:v>203</c:v>
                </c:pt>
                <c:pt idx="2">
                  <c:v>31</c:v>
                </c:pt>
              </c:numCache>
            </c:numRef>
          </c:val>
          <c:extLst>
            <c:ext xmlns:c16="http://schemas.microsoft.com/office/drawing/2014/chart" uri="{C3380CC4-5D6E-409C-BE32-E72D297353CC}">
              <c16:uniqueId val="{00000001-CCC1-4C82-B8A7-6D43A3800A93}"/>
            </c:ext>
          </c:extLst>
        </c:ser>
        <c:dLbls>
          <c:showLegendKey val="0"/>
          <c:showVal val="0"/>
          <c:showCatName val="0"/>
          <c:showSerName val="0"/>
          <c:showPercent val="0"/>
          <c:showBubbleSize val="0"/>
        </c:dLbls>
        <c:gapWidth val="219"/>
        <c:overlap val="-27"/>
        <c:axId val="411119616"/>
        <c:axId val="411120272"/>
      </c:barChart>
      <c:catAx>
        <c:axId val="41111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1120272"/>
        <c:crosses val="autoZero"/>
        <c:auto val="1"/>
        <c:lblAlgn val="ctr"/>
        <c:lblOffset val="100"/>
        <c:noMultiLvlLbl val="0"/>
      </c:catAx>
      <c:valAx>
        <c:axId val="41112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11119616"/>
        <c:crosses val="autoZero"/>
        <c:crossBetween val="between"/>
      </c:valAx>
      <c:spPr>
        <a:noFill/>
        <a:ln>
          <a:noFill/>
        </a:ln>
        <a:effectLst/>
      </c:spPr>
    </c:plotArea>
    <c:legend>
      <c:legendPos val="b"/>
      <c:layout>
        <c:manualLayout>
          <c:xMode val="edge"/>
          <c:yMode val="edge"/>
          <c:x val="5.8250303369991673E-2"/>
          <c:y val="0.7763997831483892"/>
          <c:w val="0.88349917559544866"/>
          <c:h val="0.2083565888681506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a:t>Number</a:t>
            </a:r>
            <a:r>
              <a:rPr lang="en-ZA" sz="1800" b="1" baseline="0"/>
              <a:t> Initiated on ART</a:t>
            </a:r>
            <a:endParaRPr lang="en-ZA"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76330448398778"/>
          <c:y val="0.10614530207858418"/>
          <c:w val="0.85919280177684842"/>
          <c:h val="0.55927147831061907"/>
        </c:manualLayout>
      </c:layout>
      <c:barChart>
        <c:barDir val="col"/>
        <c:grouping val="clustered"/>
        <c:varyColors val="0"/>
        <c:ser>
          <c:idx val="0"/>
          <c:order val="0"/>
          <c:tx>
            <c:strRef>
              <c:f>DATA!$C$25</c:f>
              <c:strCache>
                <c:ptCount val="1"/>
                <c:pt idx="0">
                  <c:v>Total number of men initiated on ART before men's clinics
</c:v>
                </c:pt>
              </c:strCache>
            </c:strRef>
          </c:tx>
          <c:spPr>
            <a:solidFill>
              <a:schemeClr val="accent1"/>
            </a:solidFill>
            <a:ln>
              <a:noFill/>
            </a:ln>
            <a:effectLst/>
          </c:spPr>
          <c:invertIfNegative val="0"/>
          <c:cat>
            <c:strRef>
              <c:f>DATA!$D$24:$F$24</c:f>
              <c:strCache>
                <c:ptCount val="3"/>
                <c:pt idx="0">
                  <c:v>15-24 Years</c:v>
                </c:pt>
                <c:pt idx="1">
                  <c:v>25-49 Years</c:v>
                </c:pt>
                <c:pt idx="2">
                  <c:v>50+ Years</c:v>
                </c:pt>
              </c:strCache>
            </c:strRef>
          </c:cat>
          <c:val>
            <c:numRef>
              <c:f>DATA!$D$25:$F$25</c:f>
              <c:numCache>
                <c:formatCode>General</c:formatCode>
                <c:ptCount val="3"/>
                <c:pt idx="0">
                  <c:v>28</c:v>
                </c:pt>
                <c:pt idx="1">
                  <c:v>459</c:v>
                </c:pt>
                <c:pt idx="2">
                  <c:v>69</c:v>
                </c:pt>
              </c:numCache>
            </c:numRef>
          </c:val>
          <c:extLst>
            <c:ext xmlns:c16="http://schemas.microsoft.com/office/drawing/2014/chart" uri="{C3380CC4-5D6E-409C-BE32-E72D297353CC}">
              <c16:uniqueId val="{00000000-0470-4AA5-8C97-B771A056D819}"/>
            </c:ext>
          </c:extLst>
        </c:ser>
        <c:ser>
          <c:idx val="1"/>
          <c:order val="1"/>
          <c:tx>
            <c:strRef>
              <c:f>DATA!$C$26</c:f>
              <c:strCache>
                <c:ptCount val="1"/>
                <c:pt idx="0">
                  <c:v>Total number of men Initiated on ART after men's clinics
</c:v>
                </c:pt>
              </c:strCache>
            </c:strRef>
          </c:tx>
          <c:spPr>
            <a:solidFill>
              <a:schemeClr val="accent2"/>
            </a:solidFill>
            <a:ln>
              <a:noFill/>
            </a:ln>
            <a:effectLst/>
          </c:spPr>
          <c:invertIfNegative val="0"/>
          <c:cat>
            <c:strRef>
              <c:f>DATA!$D$24:$F$24</c:f>
              <c:strCache>
                <c:ptCount val="3"/>
                <c:pt idx="0">
                  <c:v>15-24 Years</c:v>
                </c:pt>
                <c:pt idx="1">
                  <c:v>25-49 Years</c:v>
                </c:pt>
                <c:pt idx="2">
                  <c:v>50+ Years</c:v>
                </c:pt>
              </c:strCache>
            </c:strRef>
          </c:cat>
          <c:val>
            <c:numRef>
              <c:f>DATA!$D$26:$F$26</c:f>
              <c:numCache>
                <c:formatCode>General</c:formatCode>
                <c:ptCount val="3"/>
                <c:pt idx="0">
                  <c:v>53</c:v>
                </c:pt>
                <c:pt idx="1">
                  <c:v>755</c:v>
                </c:pt>
                <c:pt idx="2">
                  <c:v>97</c:v>
                </c:pt>
              </c:numCache>
            </c:numRef>
          </c:val>
          <c:extLst>
            <c:ext xmlns:c16="http://schemas.microsoft.com/office/drawing/2014/chart" uri="{C3380CC4-5D6E-409C-BE32-E72D297353CC}">
              <c16:uniqueId val="{00000001-0470-4AA5-8C97-B771A056D819}"/>
            </c:ext>
          </c:extLst>
        </c:ser>
        <c:dLbls>
          <c:showLegendKey val="0"/>
          <c:showVal val="0"/>
          <c:showCatName val="0"/>
          <c:showSerName val="0"/>
          <c:showPercent val="0"/>
          <c:showBubbleSize val="0"/>
        </c:dLbls>
        <c:gapWidth val="219"/>
        <c:overlap val="-27"/>
        <c:axId val="411062688"/>
        <c:axId val="411063344"/>
      </c:barChart>
      <c:catAx>
        <c:axId val="41106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1063344"/>
        <c:crosses val="autoZero"/>
        <c:auto val="1"/>
        <c:lblAlgn val="ctr"/>
        <c:lblOffset val="100"/>
        <c:noMultiLvlLbl val="0"/>
      </c:catAx>
      <c:valAx>
        <c:axId val="41106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1062688"/>
        <c:crosses val="autoZero"/>
        <c:crossBetween val="between"/>
      </c:valAx>
      <c:spPr>
        <a:noFill/>
        <a:ln>
          <a:noFill/>
        </a:ln>
        <a:effectLst/>
      </c:spPr>
    </c:plotArea>
    <c:legend>
      <c:legendPos val="b"/>
      <c:layout>
        <c:manualLayout>
          <c:xMode val="edge"/>
          <c:yMode val="edge"/>
          <c:x val="5.413852889625826E-2"/>
          <c:y val="0.76954345114537726"/>
          <c:w val="0.89172270567281109"/>
          <c:h val="0.215748219655191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00203446791374E-2"/>
          <c:y val="3.0930209791995643E-2"/>
          <c:w val="0.95509979655320865"/>
          <c:h val="0.80650478618582067"/>
        </c:manualLayout>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Sheet1!$B$2:$B$26</c:f>
              <c:numCache>
                <c:formatCode>General</c:formatCode>
                <c:ptCount val="25"/>
              </c:numCache>
            </c:numRef>
          </c:val>
          <c:smooth val="0"/>
          <c:extLst>
            <c:ext xmlns:c16="http://schemas.microsoft.com/office/drawing/2014/chart" uri="{C3380CC4-5D6E-409C-BE32-E72D297353CC}">
              <c16:uniqueId val="{00000000-B67B-4E60-AF63-CD03A6E56283}"/>
            </c:ext>
          </c:extLst>
        </c:ser>
        <c:ser>
          <c:idx val="1"/>
          <c:order val="1"/>
          <c:tx>
            <c:strRef>
              <c:f>Sheet1!$C$1</c:f>
              <c:strCache>
                <c:ptCount val="1"/>
                <c:pt idx="0">
                  <c:v>Column3</c:v>
                </c:pt>
              </c:strCache>
            </c:strRef>
          </c:tx>
          <c:spPr>
            <a:ln w="28575" cap="rnd">
              <a:solidFill>
                <a:schemeClr val="accent2"/>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Sheet1!$C$2:$C$26</c:f>
              <c:numCache>
                <c:formatCode>General</c:formatCode>
                <c:ptCount val="25"/>
              </c:numCache>
            </c:numRef>
          </c:val>
          <c:smooth val="0"/>
          <c:extLst>
            <c:ext xmlns:c16="http://schemas.microsoft.com/office/drawing/2014/chart" uri="{C3380CC4-5D6E-409C-BE32-E72D297353CC}">
              <c16:uniqueId val="{00000001-B67B-4E60-AF63-CD03A6E56283}"/>
            </c:ext>
          </c:extLst>
        </c:ser>
        <c:ser>
          <c:idx val="2"/>
          <c:order val="2"/>
          <c:tx>
            <c:strRef>
              <c:f>Sheet1!$D$1</c:f>
              <c:strCache>
                <c:ptCount val="1"/>
                <c:pt idx="0">
                  <c:v>Column4</c:v>
                </c:pt>
              </c:strCache>
            </c:strRef>
          </c:tx>
          <c:spPr>
            <a:ln w="28575" cap="rnd">
              <a:solidFill>
                <a:schemeClr val="accent3"/>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Sheet1!$D$2:$D$26</c:f>
              <c:numCache>
                <c:formatCode>General</c:formatCode>
                <c:ptCount val="25"/>
              </c:numCache>
            </c:numRef>
          </c:val>
          <c:smooth val="0"/>
          <c:extLst>
            <c:ext xmlns:c16="http://schemas.microsoft.com/office/drawing/2014/chart" uri="{C3380CC4-5D6E-409C-BE32-E72D297353CC}">
              <c16:uniqueId val="{00000002-B67B-4E60-AF63-CD03A6E56283}"/>
            </c:ext>
          </c:extLst>
        </c:ser>
        <c:ser>
          <c:idx val="3"/>
          <c:order val="3"/>
          <c:tx>
            <c:strRef>
              <c:f>Sheet1!$E$1</c:f>
              <c:strCache>
                <c:ptCount val="1"/>
                <c:pt idx="0">
                  <c:v>Column5</c:v>
                </c:pt>
              </c:strCache>
            </c:strRef>
          </c:tx>
          <c:spPr>
            <a:ln w="28575" cap="rnd">
              <a:solidFill>
                <a:schemeClr val="accent4"/>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Sheet1!$E$2:$E$26</c:f>
              <c:numCache>
                <c:formatCode>General</c:formatCode>
                <c:ptCount val="25"/>
              </c:numCache>
            </c:numRef>
          </c:val>
          <c:smooth val="0"/>
          <c:extLst>
            <c:ext xmlns:c16="http://schemas.microsoft.com/office/drawing/2014/chart" uri="{C3380CC4-5D6E-409C-BE32-E72D297353CC}">
              <c16:uniqueId val="{00000003-B67B-4E60-AF63-CD03A6E56283}"/>
            </c:ext>
          </c:extLst>
        </c:ser>
        <c:ser>
          <c:idx val="4"/>
          <c:order val="4"/>
          <c:tx>
            <c:strRef>
              <c:f>Sheet1!$F$1</c:f>
              <c:strCache>
                <c:ptCount val="1"/>
                <c:pt idx="0">
                  <c:v>Column1</c:v>
                </c:pt>
              </c:strCache>
            </c:strRef>
          </c:tx>
          <c:spPr>
            <a:ln w="28575" cap="rnd">
              <a:solidFill>
                <a:schemeClr val="tx1"/>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Sheet1!$F$2:$F$26</c:f>
              <c:numCache>
                <c:formatCode>General</c:formatCode>
                <c:ptCount val="25"/>
              </c:numCache>
            </c:numRef>
          </c:val>
          <c:smooth val="0"/>
          <c:extLst>
            <c:ext xmlns:c16="http://schemas.microsoft.com/office/drawing/2014/chart" uri="{C3380CC4-5D6E-409C-BE32-E72D297353CC}">
              <c16:uniqueId val="{00000004-B67B-4E60-AF63-CD03A6E56283}"/>
            </c:ext>
          </c:extLst>
        </c:ser>
        <c:ser>
          <c:idx val="5"/>
          <c:order val="5"/>
          <c:tx>
            <c:strRef>
              <c:f>Sheet1!$G$1</c:f>
              <c:strCache>
                <c:ptCount val="1"/>
                <c:pt idx="0">
                  <c:v>Column6</c:v>
                </c:pt>
              </c:strCache>
            </c:strRef>
          </c:tx>
          <c:spPr>
            <a:ln w="28575" cap="rnd">
              <a:solidFill>
                <a:schemeClr val="accent6"/>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Sheet1!$G$2:$G$26</c:f>
              <c:numCache>
                <c:formatCode>General</c:formatCode>
                <c:ptCount val="25"/>
              </c:numCache>
            </c:numRef>
          </c:val>
          <c:smooth val="0"/>
          <c:extLst>
            <c:ext xmlns:c16="http://schemas.microsoft.com/office/drawing/2014/chart" uri="{C3380CC4-5D6E-409C-BE32-E72D297353CC}">
              <c16:uniqueId val="{00000005-B67B-4E60-AF63-CD03A6E56283}"/>
            </c:ext>
          </c:extLst>
        </c:ser>
        <c:ser>
          <c:idx val="6"/>
          <c:order val="6"/>
          <c:tx>
            <c:strRef>
              <c:f>Sheet1!$H$1</c:f>
              <c:strCache>
                <c:ptCount val="1"/>
                <c:pt idx="0">
                  <c:v>Column13</c:v>
                </c:pt>
              </c:strCache>
            </c:strRef>
          </c:tx>
          <c:spPr>
            <a:ln w="28575" cap="rnd">
              <a:solidFill>
                <a:schemeClr val="tx1"/>
              </a:solidFill>
              <a:round/>
            </a:ln>
            <a:effectLst/>
          </c:spPr>
          <c:marker>
            <c:symbol val="none"/>
          </c:marker>
          <c:cat>
            <c:numRef>
              <c:f>Sheet1!$A$2:$A$26</c:f>
              <c:numCache>
                <c:formatCode>mmm\-yy</c:formatCode>
                <c:ptCount val="25"/>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pt idx="19">
                  <c:v>42856</c:v>
                </c:pt>
                <c:pt idx="20">
                  <c:v>42887</c:v>
                </c:pt>
                <c:pt idx="21">
                  <c:v>42917</c:v>
                </c:pt>
                <c:pt idx="22">
                  <c:v>42948</c:v>
                </c:pt>
                <c:pt idx="23">
                  <c:v>42979</c:v>
                </c:pt>
              </c:numCache>
            </c:numRef>
          </c:cat>
          <c:val>
            <c:numRef>
              <c:f>Sheet1!$H$2:$H$26</c:f>
              <c:numCache>
                <c:formatCode>General</c:formatCode>
                <c:ptCount val="25"/>
                <c:pt idx="0">
                  <c:v>58</c:v>
                </c:pt>
                <c:pt idx="1">
                  <c:v>63</c:v>
                </c:pt>
                <c:pt idx="2">
                  <c:v>46</c:v>
                </c:pt>
                <c:pt idx="3">
                  <c:v>70</c:v>
                </c:pt>
                <c:pt idx="4">
                  <c:v>56</c:v>
                </c:pt>
                <c:pt idx="5">
                  <c:v>36</c:v>
                </c:pt>
                <c:pt idx="6">
                  <c:v>64</c:v>
                </c:pt>
                <c:pt idx="7">
                  <c:v>115</c:v>
                </c:pt>
                <c:pt idx="8">
                  <c:v>219</c:v>
                </c:pt>
                <c:pt idx="9">
                  <c:v>170</c:v>
                </c:pt>
                <c:pt idx="10">
                  <c:v>149</c:v>
                </c:pt>
                <c:pt idx="11">
                  <c:v>142</c:v>
                </c:pt>
                <c:pt idx="12">
                  <c:v>150</c:v>
                </c:pt>
                <c:pt idx="13">
                  <c:v>170</c:v>
                </c:pt>
                <c:pt idx="14">
                  <c:v>167</c:v>
                </c:pt>
                <c:pt idx="15">
                  <c:v>227</c:v>
                </c:pt>
                <c:pt idx="16">
                  <c:v>151</c:v>
                </c:pt>
                <c:pt idx="17">
                  <c:v>178</c:v>
                </c:pt>
                <c:pt idx="18">
                  <c:v>143</c:v>
                </c:pt>
                <c:pt idx="19">
                  <c:v>160</c:v>
                </c:pt>
                <c:pt idx="20">
                  <c:v>159</c:v>
                </c:pt>
                <c:pt idx="21">
                  <c:v>240</c:v>
                </c:pt>
                <c:pt idx="22">
                  <c:v>355</c:v>
                </c:pt>
                <c:pt idx="23">
                  <c:v>320</c:v>
                </c:pt>
              </c:numCache>
            </c:numRef>
          </c:val>
          <c:smooth val="0"/>
          <c:extLst>
            <c:ext xmlns:c16="http://schemas.microsoft.com/office/drawing/2014/chart" uri="{C3380CC4-5D6E-409C-BE32-E72D297353CC}">
              <c16:uniqueId val="{00000006-B67B-4E60-AF63-CD03A6E56283}"/>
            </c:ext>
          </c:extLst>
        </c:ser>
        <c:dLbls>
          <c:showLegendKey val="0"/>
          <c:showVal val="0"/>
          <c:showCatName val="0"/>
          <c:showSerName val="0"/>
          <c:showPercent val="0"/>
          <c:showBubbleSize val="0"/>
        </c:dLbls>
        <c:smooth val="0"/>
        <c:axId val="220866256"/>
        <c:axId val="220866816"/>
      </c:lineChart>
      <c:dateAx>
        <c:axId val="2208662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useo Slab 100"/>
                <a:ea typeface="+mn-ea"/>
                <a:cs typeface="+mn-cs"/>
              </a:defRPr>
            </a:pPr>
            <a:endParaRPr lang="en-US"/>
          </a:p>
        </c:txPr>
        <c:crossAx val="220866816"/>
        <c:crosses val="autoZero"/>
        <c:auto val="1"/>
        <c:lblOffset val="100"/>
        <c:baseTimeUnit val="months"/>
      </c:dateAx>
      <c:valAx>
        <c:axId val="22086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useo Slab 100"/>
                <a:ea typeface="+mn-ea"/>
                <a:cs typeface="+mn-cs"/>
              </a:defRPr>
            </a:pPr>
            <a:endParaRPr lang="en-US"/>
          </a:p>
        </c:txPr>
        <c:crossAx val="220866256"/>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Museo Slab 10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0.27529</cdr:x>
      <cdr:y>0.01648</cdr:y>
    </cdr:from>
    <cdr:to>
      <cdr:x>0.37053</cdr:x>
      <cdr:y>0.07509</cdr:y>
    </cdr:to>
    <cdr:sp macro="" textlink="">
      <cdr:nvSpPr>
        <cdr:cNvPr id="2" name="TextBox 1"/>
        <cdr:cNvSpPr txBox="1"/>
      </cdr:nvSpPr>
      <cdr:spPr>
        <a:xfrm xmlns:a="http://schemas.openxmlformats.org/drawingml/2006/main">
          <a:off x="3171713" y="96818"/>
          <a:ext cx="1097280" cy="3442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0.27709</cdr:x>
      <cdr:y>0.02969</cdr:y>
    </cdr:from>
    <cdr:to>
      <cdr:x>0.56132</cdr:x>
      <cdr:y>0.09333</cdr:y>
    </cdr:to>
    <cdr:sp macro="" textlink="">
      <cdr:nvSpPr>
        <cdr:cNvPr id="3" name="TextBox 2"/>
        <cdr:cNvSpPr txBox="1"/>
      </cdr:nvSpPr>
      <cdr:spPr>
        <a:xfrm xmlns:a="http://schemas.openxmlformats.org/drawingml/2006/main">
          <a:off x="2358534" y="159391"/>
          <a:ext cx="2419309" cy="341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‘Treatment for All’ began </a:t>
          </a:r>
        </a:p>
      </cdr:txBody>
    </cdr:sp>
  </cdr:relSizeAnchor>
  <cdr:relSizeAnchor xmlns:cdr="http://schemas.openxmlformats.org/drawingml/2006/chartDrawing">
    <cdr:from>
      <cdr:x>0.38365</cdr:x>
      <cdr:y>0.09302</cdr:y>
    </cdr:from>
    <cdr:to>
      <cdr:x>0.38453</cdr:x>
      <cdr:y>0.37235</cdr:y>
    </cdr:to>
    <cdr:cxnSp macro="">
      <cdr:nvCxnSpPr>
        <cdr:cNvPr id="7" name="Straight Arrow Connector 6"/>
        <cdr:cNvCxnSpPr/>
      </cdr:nvCxnSpPr>
      <cdr:spPr>
        <a:xfrm xmlns:a="http://schemas.openxmlformats.org/drawingml/2006/main">
          <a:off x="3265567" y="499364"/>
          <a:ext cx="7442" cy="1499608"/>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0.72143</cdr:x>
      <cdr:y>0.05655</cdr:y>
    </cdr:from>
    <cdr:to>
      <cdr:x>0.9807</cdr:x>
      <cdr:y>0.10531</cdr:y>
    </cdr:to>
    <cdr:sp macro="" textlink="">
      <cdr:nvSpPr>
        <cdr:cNvPr id="5" name="TextBox 4"/>
        <cdr:cNvSpPr txBox="1"/>
      </cdr:nvSpPr>
      <cdr:spPr>
        <a:xfrm xmlns:a="http://schemas.openxmlformats.org/drawingml/2006/main">
          <a:off x="6140652" y="303602"/>
          <a:ext cx="2206870" cy="261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Men’s clinics </a:t>
          </a:r>
          <a:r>
            <a:rPr lang="en-US" sz="1600" dirty="0"/>
            <a:t>i</a:t>
          </a:r>
          <a:r>
            <a:rPr lang="en-US" sz="1600" dirty="0" smtClean="0"/>
            <a:t>nitiated </a:t>
          </a:r>
          <a:endParaRPr lang="en-US" sz="1600" dirty="0"/>
        </a:p>
      </cdr:txBody>
    </cdr:sp>
  </cdr:relSizeAnchor>
  <cdr:relSizeAnchor xmlns:cdr="http://schemas.openxmlformats.org/drawingml/2006/chartDrawing">
    <cdr:from>
      <cdr:x>0.84505</cdr:x>
      <cdr:y>0.12729</cdr:y>
    </cdr:from>
    <cdr:to>
      <cdr:x>0.84618</cdr:x>
      <cdr:y>0.47868</cdr:y>
    </cdr:to>
    <cdr:cxnSp macro="">
      <cdr:nvCxnSpPr>
        <cdr:cNvPr id="6" name="Straight Arrow Connector 5"/>
        <cdr:cNvCxnSpPr/>
      </cdr:nvCxnSpPr>
      <cdr:spPr>
        <a:xfrm xmlns:a="http://schemas.openxmlformats.org/drawingml/2006/main">
          <a:off x="9736183" y="747656"/>
          <a:ext cx="13063" cy="2063931"/>
        </a:xfrm>
        <a:prstGeom xmlns:a="http://schemas.openxmlformats.org/drawingml/2006/main" prst="straightConnector1">
          <a:avLst/>
        </a:prstGeom>
        <a:ln xmlns:a="http://schemas.openxmlformats.org/drawingml/2006/main" w="381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338CE-6DA9-4022-BB5B-7641CA25AC88}" type="datetimeFigureOut">
              <a:rPr lang="en-ZA" smtClean="0"/>
              <a:t>2018/07/17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76C33-FEC9-4565-826D-D19B66993F49}" type="slidenum">
              <a:rPr lang="en-ZA" smtClean="0"/>
              <a:t>‹#›</a:t>
            </a:fld>
            <a:endParaRPr lang="en-ZA"/>
          </a:p>
        </p:txBody>
      </p:sp>
    </p:spTree>
    <p:extLst>
      <p:ext uri="{BB962C8B-B14F-4D97-AF65-F5344CB8AC3E}">
        <p14:creationId xmlns:p14="http://schemas.microsoft.com/office/powerpoint/2010/main" val="131558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cs typeface="Museo Slab 100"/>
              </a:rPr>
              <a:t>(&gt;65% OPD attendees are women)</a:t>
            </a:r>
          </a:p>
          <a:p>
            <a:endParaRPr lang="en-US" dirty="0"/>
          </a:p>
        </p:txBody>
      </p:sp>
      <p:sp>
        <p:nvSpPr>
          <p:cNvPr id="4" name="Slide Number Placeholder 3"/>
          <p:cNvSpPr>
            <a:spLocks noGrp="1"/>
          </p:cNvSpPr>
          <p:nvPr>
            <p:ph type="sldNum" sz="quarter" idx="10"/>
          </p:nvPr>
        </p:nvSpPr>
        <p:spPr/>
        <p:txBody>
          <a:bodyPr/>
          <a:lstStyle/>
          <a:p>
            <a:fld id="{BC476C33-FEC9-4565-826D-D19B66993F49}" type="slidenum">
              <a:rPr lang="en-ZA" smtClean="0"/>
              <a:t>4</a:t>
            </a:fld>
            <a:endParaRPr lang="en-ZA"/>
          </a:p>
        </p:txBody>
      </p:sp>
    </p:spTree>
    <p:extLst>
      <p:ext uri="{BB962C8B-B14F-4D97-AF65-F5344CB8AC3E}">
        <p14:creationId xmlns:p14="http://schemas.microsoft.com/office/powerpoint/2010/main" val="205345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working longer day hours and</a:t>
            </a:r>
            <a:r>
              <a:rPr lang="en-US" baseline="0" dirty="0" smtClean="0"/>
              <a:t> perhaps cannot wait in long lines at clinics</a:t>
            </a:r>
            <a:endParaRPr lang="en-US" dirty="0"/>
          </a:p>
        </p:txBody>
      </p:sp>
      <p:sp>
        <p:nvSpPr>
          <p:cNvPr id="4" name="Slide Number Placeholder 3"/>
          <p:cNvSpPr>
            <a:spLocks noGrp="1"/>
          </p:cNvSpPr>
          <p:nvPr>
            <p:ph type="sldNum" sz="quarter" idx="10"/>
          </p:nvPr>
        </p:nvSpPr>
        <p:spPr/>
        <p:txBody>
          <a:bodyPr/>
          <a:lstStyle/>
          <a:p>
            <a:fld id="{BC476C33-FEC9-4565-826D-D19B66993F49}" type="slidenum">
              <a:rPr lang="en-ZA" smtClean="0"/>
              <a:t>5</a:t>
            </a:fld>
            <a:endParaRPr lang="en-ZA"/>
          </a:p>
        </p:txBody>
      </p:sp>
    </p:spTree>
    <p:extLst>
      <p:ext uri="{BB962C8B-B14F-4D97-AF65-F5344CB8AC3E}">
        <p14:creationId xmlns:p14="http://schemas.microsoft.com/office/powerpoint/2010/main" val="52221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476C33-FEC9-4565-826D-D19B66993F49}" type="slidenum">
              <a:rPr lang="en-ZA" smtClean="0"/>
              <a:t>7</a:t>
            </a:fld>
            <a:endParaRPr lang="en-ZA"/>
          </a:p>
        </p:txBody>
      </p:sp>
    </p:spTree>
    <p:extLst>
      <p:ext uri="{BB962C8B-B14F-4D97-AF65-F5344CB8AC3E}">
        <p14:creationId xmlns:p14="http://schemas.microsoft.com/office/powerpoint/2010/main" val="148292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C476C33-FEC9-4565-826D-D19B66993F49}" type="slidenum">
              <a:rPr lang="en-ZA" smtClean="0"/>
              <a:t>8</a:t>
            </a:fld>
            <a:endParaRPr lang="en-ZA"/>
          </a:p>
        </p:txBody>
      </p:sp>
    </p:spTree>
    <p:extLst>
      <p:ext uri="{BB962C8B-B14F-4D97-AF65-F5344CB8AC3E}">
        <p14:creationId xmlns:p14="http://schemas.microsoft.com/office/powerpoint/2010/main" val="410486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Log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18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268941" y="1199599"/>
            <a:ext cx="6628197" cy="646331"/>
          </a:xfrm>
          <a:prstGeom prst="rect">
            <a:avLst/>
          </a:prstGeom>
          <a:noFill/>
        </p:spPr>
        <p:txBody>
          <a:bodyPr wrap="square" rtlCol="0">
            <a:spAutoFit/>
          </a:bodyPr>
          <a:lstStyle/>
          <a:p>
            <a:pPr marL="0" indent="0">
              <a:buFont typeface="Arial"/>
              <a:buNone/>
            </a:pPr>
            <a:endParaRPr lang="en-US" dirty="0" smtClean="0">
              <a:solidFill>
                <a:srgbClr val="DF551C"/>
              </a:solidFill>
              <a:latin typeface="Museo Slab 100"/>
              <a:cs typeface="Museo Slab 100"/>
            </a:endParaRPr>
          </a:p>
          <a:p>
            <a:pPr marL="0" indent="0">
              <a:buFont typeface="Arial"/>
              <a:buNone/>
            </a:pPr>
            <a:endParaRPr lang="en-US" dirty="0">
              <a:solidFill>
                <a:srgbClr val="DF551C"/>
              </a:solidFill>
              <a:latin typeface="Museo Slab 100"/>
              <a:cs typeface="Museo Slab 100"/>
            </a:endParaRPr>
          </a:p>
        </p:txBody>
      </p:sp>
    </p:spTree>
    <p:extLst>
      <p:ext uri="{BB962C8B-B14F-4D97-AF65-F5344CB8AC3E}">
        <p14:creationId xmlns:p14="http://schemas.microsoft.com/office/powerpoint/2010/main" val="9996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Logo onl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Horizont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0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Vertical Photo">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Moms">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descr="Kenya_2016C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941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Docto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descr="Kenya_2016C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907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 - Mom &amp; Baby">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descr="Kenya_2016C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128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lthcare Worker">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descr="Kenya_2016C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345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Kenya_2016C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52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26664"/>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880" y="3847945"/>
            <a:ext cx="9144000" cy="3010055"/>
          </a:xfrm>
          <a:prstGeom prst="rect">
            <a:avLst/>
          </a:prstGeom>
          <a:noFill/>
        </p:spPr>
        <p:txBody>
          <a:bodyPr wrap="square" rtlCol="0">
            <a:spAutoFit/>
          </a:bodyPr>
          <a:lstStyle/>
          <a:p>
            <a:pPr algn="ctr">
              <a:lnSpc>
                <a:spcPct val="90000"/>
              </a:lnSpc>
            </a:pPr>
            <a:r>
              <a:rPr lang="en-ZA" sz="3600" b="1" dirty="0">
                <a:solidFill>
                  <a:srgbClr val="DF551C"/>
                </a:solidFill>
                <a:latin typeface="Georgia" panose="02040502050405020303" pitchFamily="18" charset="0"/>
                <a:cs typeface="Museo Slab 900"/>
              </a:rPr>
              <a:t>Male engagement works to improve HIV services uptake among men</a:t>
            </a:r>
            <a:endParaRPr lang="en-US" sz="3600" b="1" dirty="0" smtClean="0">
              <a:solidFill>
                <a:srgbClr val="DF551C"/>
              </a:solidFill>
              <a:latin typeface="Georgia" panose="02040502050405020303" pitchFamily="18" charset="0"/>
              <a:cs typeface="Museo Slab 900"/>
            </a:endParaRPr>
          </a:p>
          <a:p>
            <a:pPr algn="ctr">
              <a:lnSpc>
                <a:spcPct val="120000"/>
              </a:lnSpc>
            </a:pPr>
            <a:r>
              <a:rPr lang="en-ZA" sz="2800" b="1" i="1" dirty="0" smtClean="0">
                <a:solidFill>
                  <a:srgbClr val="DF551C"/>
                </a:solidFill>
                <a:latin typeface="Georgia" panose="02040502050405020303" pitchFamily="18" charset="0"/>
                <a:cs typeface="Museo Slab 100"/>
              </a:rPr>
              <a:t>Reaching </a:t>
            </a:r>
            <a:r>
              <a:rPr lang="en-ZA" sz="2800" b="1" i="1" dirty="0">
                <a:solidFill>
                  <a:srgbClr val="DF551C"/>
                </a:solidFill>
                <a:latin typeface="Georgia" panose="02040502050405020303" pitchFamily="18" charset="0"/>
                <a:cs typeface="Museo Slab 100"/>
              </a:rPr>
              <a:t>men: Yes we </a:t>
            </a:r>
            <a:r>
              <a:rPr lang="en-ZA" sz="2800" b="1" i="1" dirty="0" smtClean="0">
                <a:solidFill>
                  <a:srgbClr val="DF551C"/>
                </a:solidFill>
                <a:latin typeface="Georgia" panose="02040502050405020303" pitchFamily="18" charset="0"/>
                <a:cs typeface="Museo Slab 100"/>
              </a:rPr>
              <a:t>can!</a:t>
            </a:r>
            <a:br>
              <a:rPr lang="en-ZA" sz="2800" b="1" i="1" dirty="0" smtClean="0">
                <a:solidFill>
                  <a:srgbClr val="DF551C"/>
                </a:solidFill>
                <a:latin typeface="Georgia" panose="02040502050405020303" pitchFamily="18" charset="0"/>
                <a:cs typeface="Museo Slab 100"/>
              </a:rPr>
            </a:br>
            <a:endParaRPr lang="en-ZA" sz="2800" b="1" i="1" dirty="0" smtClean="0">
              <a:solidFill>
                <a:srgbClr val="DF551C"/>
              </a:solidFill>
              <a:latin typeface="Georgia" panose="02040502050405020303" pitchFamily="18" charset="0"/>
              <a:cs typeface="Museo Slab 100"/>
            </a:endParaRPr>
          </a:p>
          <a:p>
            <a:pPr algn="ctr">
              <a:lnSpc>
                <a:spcPct val="120000"/>
              </a:lnSpc>
            </a:pPr>
            <a:r>
              <a:rPr lang="en-ZA" sz="2400" b="1" dirty="0" smtClean="0">
                <a:solidFill>
                  <a:srgbClr val="DF551C"/>
                </a:solidFill>
                <a:latin typeface="Georgia" panose="02040502050405020303" pitchFamily="18" charset="0"/>
                <a:cs typeface="Museo Slab 100"/>
              </a:rPr>
              <a:t>Thabiso Lekhotsa, E. Tumbare, V. Tukei</a:t>
            </a:r>
            <a:r>
              <a:rPr lang="en-ZA" sz="2400" b="1" dirty="0">
                <a:solidFill>
                  <a:srgbClr val="DF551C"/>
                </a:solidFill>
                <a:latin typeface="Georgia" panose="02040502050405020303" pitchFamily="18" charset="0"/>
                <a:cs typeface="Museo Slab 100"/>
              </a:rPr>
              <a:t>, </a:t>
            </a:r>
            <a:r>
              <a:rPr lang="en-ZA" sz="2400" b="1" dirty="0" smtClean="0">
                <a:solidFill>
                  <a:srgbClr val="DF551C"/>
                </a:solidFill>
                <a:latin typeface="Georgia" panose="02040502050405020303" pitchFamily="18" charset="0"/>
                <a:cs typeface="Museo Slab 100"/>
              </a:rPr>
              <a:t>B. Oguntoyinbo, MG. Mefane, M. Mputsoe, F. Mohai </a:t>
            </a:r>
            <a:endParaRPr lang="en-US" sz="2400" b="1" dirty="0">
              <a:solidFill>
                <a:srgbClr val="DF551C"/>
              </a:solidFill>
              <a:latin typeface="Georgia" panose="02040502050405020303" pitchFamily="18" charset="0"/>
              <a:cs typeface="Museo Slab 100"/>
            </a:endParaRPr>
          </a:p>
        </p:txBody>
      </p:sp>
    </p:spTree>
    <p:extLst>
      <p:ext uri="{BB962C8B-B14F-4D97-AF65-F5344CB8AC3E}">
        <p14:creationId xmlns:p14="http://schemas.microsoft.com/office/powerpoint/2010/main" val="350357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1" y="235557"/>
            <a:ext cx="8785412" cy="553998"/>
          </a:xfrm>
          <a:prstGeom prst="rect">
            <a:avLst/>
          </a:prstGeom>
          <a:noFill/>
        </p:spPr>
        <p:txBody>
          <a:bodyPr wrap="square" rtlCol="0">
            <a:spAutoFit/>
          </a:bodyPr>
          <a:lstStyle/>
          <a:p>
            <a:r>
              <a:rPr lang="en-US" sz="3000" b="1" dirty="0">
                <a:solidFill>
                  <a:srgbClr val="DF551C"/>
                </a:solidFill>
                <a:latin typeface="Georgia" panose="02040502050405020303" pitchFamily="18" charset="0"/>
                <a:cs typeface="Museo Slab 900"/>
              </a:rPr>
              <a:t>Challenges and </a:t>
            </a:r>
            <a:r>
              <a:rPr lang="en-US" sz="3000" b="1" dirty="0" smtClean="0">
                <a:solidFill>
                  <a:srgbClr val="DF551C"/>
                </a:solidFill>
                <a:latin typeface="Georgia" panose="02040502050405020303" pitchFamily="18" charset="0"/>
                <a:cs typeface="Museo Slab 900"/>
              </a:rPr>
              <a:t>Proposed </a:t>
            </a:r>
            <a:r>
              <a:rPr lang="en-US" sz="3000" b="1" dirty="0">
                <a:solidFill>
                  <a:srgbClr val="DF551C"/>
                </a:solidFill>
                <a:latin typeface="Georgia" panose="02040502050405020303" pitchFamily="18" charset="0"/>
                <a:cs typeface="Museo Slab 900"/>
              </a:rPr>
              <a:t>S</a:t>
            </a:r>
            <a:r>
              <a:rPr lang="en-US" sz="3000" b="1" dirty="0" smtClean="0">
                <a:solidFill>
                  <a:srgbClr val="DF551C"/>
                </a:solidFill>
                <a:latin typeface="Georgia" panose="02040502050405020303" pitchFamily="18" charset="0"/>
                <a:cs typeface="Museo Slab 900"/>
              </a:rPr>
              <a:t>olutions</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8941" y="947299"/>
            <a:ext cx="8690426" cy="5226046"/>
          </a:xfrm>
          <a:prstGeom prst="rect">
            <a:avLst/>
          </a:prstGeom>
          <a:noFill/>
        </p:spPr>
        <p:txBody>
          <a:bodyPr wrap="square" rtlCol="0">
            <a:spAutoFit/>
          </a:bodyPr>
          <a:lstStyle/>
          <a:p>
            <a:pPr>
              <a:lnSpc>
                <a:spcPct val="120000"/>
              </a:lnSpc>
            </a:pPr>
            <a:r>
              <a:rPr lang="en-ZA" sz="2600" b="1" dirty="0">
                <a:solidFill>
                  <a:srgbClr val="0E7462"/>
                </a:solidFill>
                <a:latin typeface="Calibri" panose="020F0502020204030204" pitchFamily="34" charset="0"/>
                <a:cs typeface="Museo Slab 100"/>
              </a:rPr>
              <a:t>Challenges</a:t>
            </a:r>
          </a:p>
          <a:p>
            <a:pPr marL="285750" indent="-285750">
              <a:lnSpc>
                <a:spcPct val="120000"/>
              </a:lnSpc>
              <a:buFont typeface="Arial" panose="020B0604020202020204" pitchFamily="34" charset="0"/>
              <a:buChar char="•"/>
            </a:pPr>
            <a:r>
              <a:rPr lang="en-ZA" sz="2600" dirty="0" smtClean="0">
                <a:latin typeface="Calibri" panose="020F0502020204030204" pitchFamily="34" charset="0"/>
                <a:cs typeface="Museo Slab 100"/>
              </a:rPr>
              <a:t>Limited space for dedicated men-only clinic areas</a:t>
            </a:r>
          </a:p>
          <a:p>
            <a:pPr marL="285750" indent="-285750">
              <a:lnSpc>
                <a:spcPct val="120000"/>
              </a:lnSpc>
              <a:buFont typeface="Arial" panose="020B0604020202020204" pitchFamily="34" charset="0"/>
              <a:buChar char="•"/>
            </a:pPr>
            <a:r>
              <a:rPr lang="en-ZA" sz="2600" dirty="0" smtClean="0">
                <a:latin typeface="Calibri" panose="020F0502020204030204" pitchFamily="34" charset="0"/>
                <a:cs typeface="Museo Slab 100"/>
              </a:rPr>
              <a:t>Few male nurses</a:t>
            </a:r>
            <a:br>
              <a:rPr lang="en-ZA" sz="2600" dirty="0" smtClean="0">
                <a:latin typeface="Calibri" panose="020F0502020204030204" pitchFamily="34" charset="0"/>
                <a:cs typeface="Museo Slab 100"/>
              </a:rPr>
            </a:br>
            <a:endParaRPr lang="en-ZA" sz="2600" b="1" dirty="0" smtClean="0">
              <a:solidFill>
                <a:srgbClr val="0E7462"/>
              </a:solidFill>
              <a:latin typeface="Calibri" panose="020F0502020204030204" pitchFamily="34" charset="0"/>
              <a:cs typeface="Museo Slab 100"/>
            </a:endParaRPr>
          </a:p>
          <a:p>
            <a:pPr>
              <a:lnSpc>
                <a:spcPct val="120000"/>
              </a:lnSpc>
            </a:pPr>
            <a:r>
              <a:rPr lang="en-ZA" sz="2600" b="1" dirty="0" smtClean="0">
                <a:solidFill>
                  <a:srgbClr val="0E7462"/>
                </a:solidFill>
                <a:latin typeface="Calibri" panose="020F0502020204030204" pitchFamily="34" charset="0"/>
                <a:cs typeface="Museo Slab 100"/>
              </a:rPr>
              <a:t>Solutions</a:t>
            </a:r>
            <a:endParaRPr lang="en-ZA" sz="2600" b="1" dirty="0">
              <a:solidFill>
                <a:srgbClr val="0E7462"/>
              </a:solidFill>
              <a:latin typeface="Calibri" panose="020F0502020204030204" pitchFamily="34" charset="0"/>
              <a:cs typeface="Museo Slab 100"/>
            </a:endParaRPr>
          </a:p>
          <a:p>
            <a:pPr marL="285750" indent="-285750">
              <a:lnSpc>
                <a:spcPct val="120000"/>
              </a:lnSpc>
              <a:buFont typeface="Arial" panose="020B0604020202020204" pitchFamily="34" charset="0"/>
              <a:buChar char="•"/>
            </a:pPr>
            <a:r>
              <a:rPr lang="en-ZA" sz="2600" dirty="0">
                <a:latin typeface="Calibri" panose="020F0502020204030204" pitchFamily="34" charset="0"/>
                <a:cs typeface="Museo Slab 100"/>
              </a:rPr>
              <a:t>Dedicated days for </a:t>
            </a:r>
            <a:r>
              <a:rPr lang="en-ZA" sz="2600" dirty="0" smtClean="0">
                <a:latin typeface="Calibri" panose="020F0502020204030204" pitchFamily="34" charset="0"/>
                <a:cs typeface="Museo Slab 100"/>
              </a:rPr>
              <a:t>men at facilities that do not have male </a:t>
            </a:r>
            <a:r>
              <a:rPr lang="en-ZA" sz="2600" dirty="0">
                <a:latin typeface="Calibri" panose="020F0502020204030204" pitchFamily="34" charset="0"/>
                <a:cs typeface="Museo Slab 100"/>
              </a:rPr>
              <a:t>n</a:t>
            </a:r>
            <a:r>
              <a:rPr lang="en-ZA" sz="2600" dirty="0" smtClean="0">
                <a:latin typeface="Calibri" panose="020F0502020204030204" pitchFamily="34" charset="0"/>
                <a:cs typeface="Museo Slab 100"/>
              </a:rPr>
              <a:t>urses </a:t>
            </a:r>
            <a:endParaRPr lang="en-ZA" sz="2600" dirty="0">
              <a:latin typeface="Calibri" panose="020F0502020204030204" pitchFamily="34" charset="0"/>
              <a:cs typeface="Museo Slab 100"/>
            </a:endParaRPr>
          </a:p>
          <a:p>
            <a:pPr marL="285750" indent="-285750">
              <a:lnSpc>
                <a:spcPct val="120000"/>
              </a:lnSpc>
              <a:buFont typeface="Arial" panose="020B0604020202020204" pitchFamily="34" charset="0"/>
              <a:buChar char="•"/>
            </a:pPr>
            <a:r>
              <a:rPr lang="en-ZA" sz="2600" dirty="0">
                <a:latin typeface="Calibri" panose="020F0502020204030204" pitchFamily="34" charset="0"/>
                <a:cs typeface="Museo Slab 100"/>
              </a:rPr>
              <a:t>Targeted </a:t>
            </a:r>
            <a:r>
              <a:rPr lang="en-ZA" sz="2600" dirty="0" smtClean="0">
                <a:latin typeface="Calibri" panose="020F0502020204030204" pitchFamily="34" charset="0"/>
                <a:cs typeface="Museo Slab 100"/>
              </a:rPr>
              <a:t>outreach for demand creation, and increase accessibility of services among hard-to-reach men</a:t>
            </a:r>
            <a:endParaRPr lang="en-ZA" sz="2600" dirty="0">
              <a:latin typeface="Calibri" panose="020F0502020204030204" pitchFamily="34" charset="0"/>
              <a:cs typeface="Museo Slab 100"/>
            </a:endParaRPr>
          </a:p>
          <a:p>
            <a:pPr marL="285750" indent="-285750">
              <a:lnSpc>
                <a:spcPct val="120000"/>
              </a:lnSpc>
              <a:buFont typeface="Arial" panose="020B0604020202020204" pitchFamily="34" charset="0"/>
              <a:buChar char="•"/>
            </a:pPr>
            <a:r>
              <a:rPr lang="en-ZA" sz="2600" dirty="0" smtClean="0">
                <a:latin typeface="Calibri" panose="020F0502020204030204" pitchFamily="34" charset="0"/>
                <a:cs typeface="Museo Slab 100"/>
              </a:rPr>
              <a:t>MOH to advocate for training of male nurses and counsellors</a:t>
            </a:r>
            <a:r>
              <a:rPr lang="en-ZA" sz="2400" dirty="0" smtClean="0">
                <a:latin typeface="Museo Slab 100"/>
                <a:cs typeface="Museo Slab 100"/>
              </a:rPr>
              <a:t>  </a:t>
            </a:r>
          </a:p>
          <a:p>
            <a:pPr marL="285750" indent="-285750">
              <a:lnSpc>
                <a:spcPct val="120000"/>
              </a:lnSpc>
              <a:buFont typeface="Arial" panose="020B0604020202020204" pitchFamily="34" charset="0"/>
              <a:buChar char="•"/>
            </a:pPr>
            <a:endParaRPr lang="en-ZA" dirty="0">
              <a:latin typeface="Museo Slab 100"/>
              <a:cs typeface="Museo Slab 100"/>
            </a:endParaRPr>
          </a:p>
        </p:txBody>
      </p:sp>
    </p:spTree>
    <p:extLst>
      <p:ext uri="{BB962C8B-B14F-4D97-AF65-F5344CB8AC3E}">
        <p14:creationId xmlns:p14="http://schemas.microsoft.com/office/powerpoint/2010/main" val="3799153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51" y="206571"/>
            <a:ext cx="8785412" cy="553998"/>
          </a:xfrm>
          <a:prstGeom prst="rect">
            <a:avLst/>
          </a:prstGeom>
          <a:noFill/>
        </p:spPr>
        <p:txBody>
          <a:bodyPr wrap="square" rtlCol="0">
            <a:spAutoFit/>
          </a:bodyPr>
          <a:lstStyle/>
          <a:p>
            <a:r>
              <a:rPr lang="en-US" sz="3000" b="1" dirty="0">
                <a:solidFill>
                  <a:srgbClr val="DF551C"/>
                </a:solidFill>
                <a:latin typeface="Georgia" panose="02040502050405020303" pitchFamily="18" charset="0"/>
                <a:cs typeface="Museo Slab 900"/>
              </a:rPr>
              <a:t>Lessons </a:t>
            </a:r>
            <a:r>
              <a:rPr lang="en-US" sz="3000" b="1" dirty="0" smtClean="0">
                <a:solidFill>
                  <a:srgbClr val="DF551C"/>
                </a:solidFill>
                <a:latin typeface="Georgia" panose="02040502050405020303" pitchFamily="18" charset="0"/>
                <a:cs typeface="Museo Slab 900"/>
              </a:rPr>
              <a:t>Learned</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4351" y="1302021"/>
            <a:ext cx="8795016" cy="3741537"/>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ZA" sz="2600" dirty="0" smtClean="0">
                <a:cs typeface="Museo Slab 100"/>
              </a:rPr>
              <a:t>Providing male-focused services is a welcomed </a:t>
            </a:r>
            <a:r>
              <a:rPr lang="en-ZA" sz="2600" dirty="0">
                <a:cs typeface="Museo Slab 100"/>
              </a:rPr>
              <a:t>initiative among </a:t>
            </a:r>
            <a:r>
              <a:rPr lang="en-ZA" sz="2600" dirty="0" smtClean="0">
                <a:cs typeface="Museo Slab 100"/>
              </a:rPr>
              <a:t>men in Lesotho</a:t>
            </a:r>
            <a:br>
              <a:rPr lang="en-ZA" sz="2600" dirty="0" smtClean="0">
                <a:cs typeface="Museo Slab 100"/>
              </a:rPr>
            </a:br>
            <a:endParaRPr lang="en-ZA" sz="2600" dirty="0">
              <a:cs typeface="Museo Slab 100"/>
            </a:endParaRPr>
          </a:p>
          <a:p>
            <a:pPr marL="285750" indent="-285750">
              <a:lnSpc>
                <a:spcPct val="114000"/>
              </a:lnSpc>
              <a:buFont typeface="Arial" panose="020B0604020202020204" pitchFamily="34" charset="0"/>
              <a:buChar char="•"/>
            </a:pPr>
            <a:r>
              <a:rPr lang="en-ZA" sz="2600" dirty="0" smtClean="0">
                <a:cs typeface="Museo Slab 100"/>
              </a:rPr>
              <a:t>The number </a:t>
            </a:r>
            <a:r>
              <a:rPr lang="en-ZA" sz="2600" dirty="0">
                <a:cs typeface="Museo Slab 100"/>
              </a:rPr>
              <a:t>of men tested at the </a:t>
            </a:r>
            <a:r>
              <a:rPr lang="en-ZA" sz="2600" dirty="0" smtClean="0">
                <a:cs typeface="Museo Slab 100"/>
              </a:rPr>
              <a:t>health facilities </a:t>
            </a:r>
            <a:r>
              <a:rPr lang="en-ZA" sz="2600" dirty="0">
                <a:cs typeface="Museo Slab 100"/>
              </a:rPr>
              <a:t>where </a:t>
            </a:r>
            <a:r>
              <a:rPr lang="en-ZA" sz="2600" dirty="0" smtClean="0">
                <a:cs typeface="Museo Slab 100"/>
              </a:rPr>
              <a:t>men’s clinics </a:t>
            </a:r>
            <a:r>
              <a:rPr lang="en-ZA" sz="2600" dirty="0">
                <a:cs typeface="Museo Slab 100"/>
              </a:rPr>
              <a:t>are located has increased </a:t>
            </a:r>
            <a:r>
              <a:rPr lang="en-ZA" sz="2600" dirty="0" smtClean="0">
                <a:cs typeface="Museo Slab 100"/>
              </a:rPr>
              <a:t>since establishment</a:t>
            </a:r>
            <a:br>
              <a:rPr lang="en-ZA" sz="2600" dirty="0" smtClean="0">
                <a:cs typeface="Museo Slab 100"/>
              </a:rPr>
            </a:br>
            <a:endParaRPr lang="en-ZA" sz="2600" dirty="0">
              <a:cs typeface="Museo Slab 100"/>
            </a:endParaRPr>
          </a:p>
          <a:p>
            <a:pPr marL="285750" indent="-285750">
              <a:lnSpc>
                <a:spcPct val="114000"/>
              </a:lnSpc>
              <a:buFont typeface="Arial" panose="020B0604020202020204" pitchFamily="34" charset="0"/>
              <a:buChar char="•"/>
            </a:pPr>
            <a:r>
              <a:rPr lang="en-ZA" sz="2600" dirty="0">
                <a:cs typeface="Museo Slab 100"/>
              </a:rPr>
              <a:t>Pre-ART men </a:t>
            </a:r>
            <a:r>
              <a:rPr lang="en-ZA" sz="2600" dirty="0" smtClean="0">
                <a:cs typeface="Museo Slab 100"/>
              </a:rPr>
              <a:t>are now accessing </a:t>
            </a:r>
            <a:r>
              <a:rPr lang="en-ZA" sz="2600" dirty="0">
                <a:cs typeface="Museo Slab 100"/>
              </a:rPr>
              <a:t>ART through </a:t>
            </a:r>
            <a:r>
              <a:rPr lang="en-ZA" sz="2600" dirty="0" smtClean="0">
                <a:cs typeface="Museo Slab 100"/>
              </a:rPr>
              <a:t>the men’s clinics</a:t>
            </a:r>
            <a:br>
              <a:rPr lang="en-ZA" sz="2600" dirty="0" smtClean="0">
                <a:cs typeface="Museo Slab 100"/>
              </a:rPr>
            </a:br>
            <a:endParaRPr lang="en-ZA" sz="2600" dirty="0">
              <a:cs typeface="Museo Slab 100"/>
            </a:endParaRPr>
          </a:p>
        </p:txBody>
      </p:sp>
    </p:spTree>
    <p:extLst>
      <p:ext uri="{BB962C8B-B14F-4D97-AF65-F5344CB8AC3E}">
        <p14:creationId xmlns:p14="http://schemas.microsoft.com/office/powerpoint/2010/main" val="3755342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51" y="206571"/>
            <a:ext cx="8785412" cy="553998"/>
          </a:xfrm>
          <a:prstGeom prst="rect">
            <a:avLst/>
          </a:prstGeom>
          <a:noFill/>
        </p:spPr>
        <p:txBody>
          <a:bodyPr wrap="square" rtlCol="0">
            <a:spAutoFit/>
          </a:bodyPr>
          <a:lstStyle/>
          <a:p>
            <a:r>
              <a:rPr lang="en-US" sz="3000" b="1" dirty="0" smtClean="0">
                <a:solidFill>
                  <a:srgbClr val="DF551C"/>
                </a:solidFill>
                <a:latin typeface="Georgia" panose="02040502050405020303" pitchFamily="18" charset="0"/>
                <a:cs typeface="Museo Slab 900"/>
              </a:rPr>
              <a:t>Next Steps</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4351" y="830966"/>
            <a:ext cx="8795016" cy="561384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ZA" sz="2500" dirty="0" smtClean="0">
                <a:cs typeface="Museo Slab 100"/>
              </a:rPr>
              <a:t>Scale-up men’s clinics to additional </a:t>
            </a:r>
            <a:r>
              <a:rPr lang="en-ZA" sz="2500" dirty="0">
                <a:cs typeface="Museo Slab 100"/>
              </a:rPr>
              <a:t>health facilities is </a:t>
            </a:r>
            <a:r>
              <a:rPr lang="en-ZA" sz="2500" dirty="0" smtClean="0">
                <a:cs typeface="Museo Slab 100"/>
              </a:rPr>
              <a:t>underway</a:t>
            </a:r>
            <a:br>
              <a:rPr lang="en-ZA" sz="2500" dirty="0" smtClean="0">
                <a:cs typeface="Museo Slab 100"/>
              </a:rPr>
            </a:br>
            <a:endParaRPr lang="en-ZA" sz="2500" dirty="0" smtClean="0">
              <a:cs typeface="Museo Slab 100"/>
            </a:endParaRPr>
          </a:p>
          <a:p>
            <a:pPr marL="285750" indent="-285750">
              <a:lnSpc>
                <a:spcPct val="120000"/>
              </a:lnSpc>
              <a:buFont typeface="Arial" panose="020B0604020202020204" pitchFamily="34" charset="0"/>
              <a:buChar char="•"/>
            </a:pPr>
            <a:r>
              <a:rPr lang="en-ZA" sz="2500" dirty="0" smtClean="0">
                <a:cs typeface="Museo Slab 100"/>
              </a:rPr>
              <a:t>The Ministry of Health is leading a scale-up plan to reach more men with HIV testing, prevention, care, and treatment services</a:t>
            </a:r>
            <a:br>
              <a:rPr lang="en-ZA" sz="2500" dirty="0" smtClean="0">
                <a:cs typeface="Museo Slab 100"/>
              </a:rPr>
            </a:br>
            <a:endParaRPr lang="en-ZA" sz="2500" dirty="0">
              <a:cs typeface="Museo Slab 100"/>
            </a:endParaRPr>
          </a:p>
          <a:p>
            <a:pPr marL="285750" indent="-285750">
              <a:lnSpc>
                <a:spcPct val="120000"/>
              </a:lnSpc>
              <a:buFont typeface="Arial" panose="020B0604020202020204" pitchFamily="34" charset="0"/>
              <a:buChar char="•"/>
            </a:pPr>
            <a:r>
              <a:rPr lang="en-ZA" sz="2500" dirty="0" smtClean="0">
                <a:cs typeface="Museo Slab 100"/>
              </a:rPr>
              <a:t>Increased </a:t>
            </a:r>
            <a:r>
              <a:rPr lang="en-ZA" sz="2500" dirty="0">
                <a:cs typeface="Museo Slab 100"/>
              </a:rPr>
              <a:t>index testing / partner identification for </a:t>
            </a:r>
            <a:r>
              <a:rPr lang="en-ZA" sz="2500" dirty="0" smtClean="0">
                <a:cs typeface="Museo Slab 100"/>
              </a:rPr>
              <a:t>women on </a:t>
            </a:r>
            <a:r>
              <a:rPr lang="en-ZA" sz="2500" dirty="0">
                <a:cs typeface="Museo Slab 100"/>
              </a:rPr>
              <a:t>ART is </a:t>
            </a:r>
            <a:r>
              <a:rPr lang="en-ZA" sz="2500" dirty="0" smtClean="0">
                <a:cs typeface="Museo Slab 100"/>
              </a:rPr>
              <a:t>needed to identify more men in need of testing services</a:t>
            </a:r>
            <a:br>
              <a:rPr lang="en-ZA" sz="2500" dirty="0" smtClean="0">
                <a:cs typeface="Museo Slab 100"/>
              </a:rPr>
            </a:br>
            <a:endParaRPr lang="en-ZA" sz="2500" dirty="0">
              <a:cs typeface="Museo Slab 100"/>
            </a:endParaRPr>
          </a:p>
          <a:p>
            <a:pPr marL="285750" indent="-285750">
              <a:lnSpc>
                <a:spcPct val="120000"/>
              </a:lnSpc>
              <a:buFont typeface="Arial" panose="020B0604020202020204" pitchFamily="34" charset="0"/>
              <a:buChar char="•"/>
            </a:pPr>
            <a:r>
              <a:rPr lang="en-ZA" sz="2500" dirty="0">
                <a:cs typeface="Museo Slab 100"/>
              </a:rPr>
              <a:t>There is also a need to continue training and mentoring </a:t>
            </a:r>
            <a:r>
              <a:rPr lang="en-ZA" sz="2500" dirty="0" smtClean="0">
                <a:cs typeface="Museo Slab 100"/>
              </a:rPr>
              <a:t>male health care workers </a:t>
            </a:r>
            <a:r>
              <a:rPr lang="en-ZA" sz="2500" dirty="0">
                <a:cs typeface="Museo Slab 100"/>
              </a:rPr>
              <a:t>on provision of male-friendly services at all sites</a:t>
            </a:r>
          </a:p>
          <a:p>
            <a:pPr>
              <a:lnSpc>
                <a:spcPct val="120000"/>
              </a:lnSpc>
            </a:pPr>
            <a:endParaRPr lang="en-ZA" sz="2400" dirty="0">
              <a:solidFill>
                <a:srgbClr val="0E7462"/>
              </a:solidFill>
              <a:cs typeface="Museo Slab 100"/>
            </a:endParaRPr>
          </a:p>
        </p:txBody>
      </p:sp>
    </p:spTree>
    <p:extLst>
      <p:ext uri="{BB962C8B-B14F-4D97-AF65-F5344CB8AC3E}">
        <p14:creationId xmlns:p14="http://schemas.microsoft.com/office/powerpoint/2010/main" val="17726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51" y="206571"/>
            <a:ext cx="8785412" cy="553998"/>
          </a:xfrm>
          <a:prstGeom prst="rect">
            <a:avLst/>
          </a:prstGeom>
          <a:noFill/>
        </p:spPr>
        <p:txBody>
          <a:bodyPr wrap="square" rtlCol="0">
            <a:spAutoFit/>
          </a:bodyPr>
          <a:lstStyle/>
          <a:p>
            <a:r>
              <a:rPr lang="en-US" sz="3000" b="1" dirty="0" smtClean="0">
                <a:solidFill>
                  <a:srgbClr val="DF551C"/>
                </a:solidFill>
                <a:latin typeface="Georgia" panose="02040502050405020303" pitchFamily="18" charset="0"/>
                <a:cs typeface="Museo Slab 900"/>
              </a:rPr>
              <a:t>Acknowledgements</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2"/>
          <p:cNvSpPr txBox="1">
            <a:spLocks/>
          </p:cNvSpPr>
          <p:nvPr/>
        </p:nvSpPr>
        <p:spPr>
          <a:xfrm>
            <a:off x="251563" y="2628586"/>
            <a:ext cx="8610987" cy="33888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pPr>
            <a:r>
              <a:rPr lang="en-US" sz="1700" dirty="0">
                <a:latin typeface="Museo Slab 100"/>
              </a:rPr>
              <a:t>The activities described here were made possible by the United States Agency for International Development (USAID) and the generous support of the American people through USAID Cooperative Agreement No. AID-674-A-16-00005 and through Cooperative Agreement U2G GH001457 funded by the U.S. Centers for Disease Control and Prevention. The content included here is the responsibility of EGPAF and does not necessarily represent the official views of these donors.</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293195" y="1144378"/>
            <a:ext cx="1054034" cy="1043054"/>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68941" y="1255160"/>
            <a:ext cx="1251665" cy="768566"/>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471063" y="1127227"/>
            <a:ext cx="1416358" cy="1207747"/>
          </a:xfrm>
          <a:prstGeom prst="rect">
            <a:avLst/>
          </a:prstGeom>
          <a:noFill/>
          <a:ln>
            <a:noFill/>
          </a:ln>
        </p:spPr>
      </p:pic>
    </p:spTree>
    <p:extLst>
      <p:ext uri="{BB962C8B-B14F-4D97-AF65-F5344CB8AC3E}">
        <p14:creationId xmlns:p14="http://schemas.microsoft.com/office/powerpoint/2010/main" val="3390864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51" y="206571"/>
            <a:ext cx="8785412" cy="553998"/>
          </a:xfrm>
          <a:prstGeom prst="rect">
            <a:avLst/>
          </a:prstGeom>
          <a:noFill/>
        </p:spPr>
        <p:txBody>
          <a:bodyPr wrap="square" rtlCol="0">
            <a:spAutoFit/>
          </a:bodyPr>
          <a:lstStyle/>
          <a:p>
            <a:r>
              <a:rPr lang="en-US" sz="3000" b="1" dirty="0" smtClean="0">
                <a:solidFill>
                  <a:srgbClr val="DF551C"/>
                </a:solidFill>
                <a:latin typeface="Georgia" panose="02040502050405020303" pitchFamily="18" charset="0"/>
                <a:cs typeface="Museo Slab 900"/>
              </a:rPr>
              <a:t>THANK YOU</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22" y="885089"/>
            <a:ext cx="7905469" cy="5272886"/>
          </a:xfrm>
          <a:prstGeom prst="rect">
            <a:avLst/>
          </a:prstGeom>
        </p:spPr>
      </p:pic>
    </p:spTree>
    <p:extLst>
      <p:ext uri="{BB962C8B-B14F-4D97-AF65-F5344CB8AC3E}">
        <p14:creationId xmlns:p14="http://schemas.microsoft.com/office/powerpoint/2010/main" val="408183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1" y="235557"/>
            <a:ext cx="8785412" cy="553998"/>
          </a:xfrm>
          <a:prstGeom prst="rect">
            <a:avLst/>
          </a:prstGeom>
          <a:noFill/>
        </p:spPr>
        <p:txBody>
          <a:bodyPr wrap="square" rtlCol="0">
            <a:spAutoFit/>
          </a:bodyPr>
          <a:lstStyle/>
          <a:p>
            <a:r>
              <a:rPr lang="en-US" sz="3000" b="1">
                <a:solidFill>
                  <a:srgbClr val="DF551C"/>
                </a:solidFill>
                <a:latin typeface="Georgia" panose="02040502050405020303" pitchFamily="18" charset="0"/>
                <a:cs typeface="Museo Slab 900"/>
              </a:rPr>
              <a:t>Presentation Outline </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09599" y="997528"/>
            <a:ext cx="8091055" cy="4832092"/>
          </a:xfrm>
          <a:prstGeom prst="rect">
            <a:avLst/>
          </a:prstGeom>
        </p:spPr>
        <p:txBody>
          <a:bodyPr wrap="square">
            <a:spAutoFit/>
          </a:bodyPr>
          <a:lstStyle/>
          <a:p>
            <a:pPr marL="457200" indent="-457200">
              <a:buFont typeface="Arial" panose="020B0604020202020204" pitchFamily="34" charset="0"/>
              <a:buChar char="•"/>
            </a:pPr>
            <a:r>
              <a:rPr lang="en-ZA" sz="2800" dirty="0"/>
              <a:t>Background</a:t>
            </a:r>
            <a:br>
              <a:rPr lang="en-ZA" sz="2800" dirty="0"/>
            </a:br>
            <a:endParaRPr lang="en-ZA" sz="2800" dirty="0"/>
          </a:p>
          <a:p>
            <a:pPr marL="457200" indent="-457200">
              <a:buFont typeface="Arial" panose="020B0604020202020204" pitchFamily="34" charset="0"/>
              <a:buChar char="•"/>
            </a:pPr>
            <a:r>
              <a:rPr lang="en-ZA" sz="2800" dirty="0"/>
              <a:t>Why </a:t>
            </a:r>
            <a:r>
              <a:rPr lang="en-ZA" sz="2800" dirty="0" smtClean="0"/>
              <a:t>do we need men’s friendly </a:t>
            </a:r>
            <a:r>
              <a:rPr lang="en-ZA" sz="2800" dirty="0"/>
              <a:t>health </a:t>
            </a:r>
            <a:r>
              <a:rPr lang="en-ZA" sz="2800" dirty="0" smtClean="0"/>
              <a:t>clinics?</a:t>
            </a:r>
            <a:endParaRPr lang="en-ZA" sz="2800" dirty="0"/>
          </a:p>
          <a:p>
            <a:endParaRPr lang="en-ZA" sz="2800" dirty="0"/>
          </a:p>
          <a:p>
            <a:pPr marL="457200" indent="-457200">
              <a:buFont typeface="Arial" panose="020B0604020202020204" pitchFamily="34" charset="0"/>
              <a:buChar char="•"/>
            </a:pPr>
            <a:r>
              <a:rPr lang="en-ZA" sz="2800" dirty="0"/>
              <a:t>Data from men’s health </a:t>
            </a:r>
            <a:r>
              <a:rPr lang="en-ZA" sz="2800" dirty="0" smtClean="0"/>
              <a:t>clinics</a:t>
            </a:r>
          </a:p>
          <a:p>
            <a:pPr marL="457200" indent="-457200">
              <a:buFont typeface="Arial" panose="020B0604020202020204" pitchFamily="34" charset="0"/>
              <a:buChar char="•"/>
            </a:pPr>
            <a:endParaRPr lang="en-ZA" sz="2800" dirty="0" smtClean="0"/>
          </a:p>
          <a:p>
            <a:pPr marL="457200" indent="-457200">
              <a:buFont typeface="Arial" panose="020B0604020202020204" pitchFamily="34" charset="0"/>
              <a:buChar char="•"/>
            </a:pPr>
            <a:r>
              <a:rPr lang="en-ZA" sz="2800" dirty="0" smtClean="0"/>
              <a:t>Challenges and proposed </a:t>
            </a:r>
            <a:r>
              <a:rPr lang="en-ZA" sz="2800" dirty="0"/>
              <a:t>s</a:t>
            </a:r>
            <a:r>
              <a:rPr lang="en-ZA" sz="2800" dirty="0" smtClean="0"/>
              <a:t>olutions</a:t>
            </a:r>
            <a:r>
              <a:rPr lang="en-ZA" sz="2800" dirty="0"/>
              <a:t/>
            </a:r>
            <a:br>
              <a:rPr lang="en-ZA" sz="2800" dirty="0"/>
            </a:br>
            <a:endParaRPr lang="en-ZA" sz="2800" dirty="0"/>
          </a:p>
          <a:p>
            <a:pPr marL="457200" indent="-457200">
              <a:buFont typeface="Arial" panose="020B0604020202020204" pitchFamily="34" charset="0"/>
              <a:buChar char="•"/>
            </a:pPr>
            <a:r>
              <a:rPr lang="en-ZA" sz="2800" dirty="0"/>
              <a:t>Lessons </a:t>
            </a:r>
            <a:r>
              <a:rPr lang="en-ZA" sz="2800" dirty="0" smtClean="0"/>
              <a:t>learned</a:t>
            </a:r>
          </a:p>
          <a:p>
            <a:endParaRPr lang="en-ZA" sz="2800" dirty="0"/>
          </a:p>
          <a:p>
            <a:pPr marL="457200" indent="-457200">
              <a:buFont typeface="Arial" panose="020B0604020202020204" pitchFamily="34" charset="0"/>
              <a:buChar char="•"/>
            </a:pPr>
            <a:r>
              <a:rPr lang="en-ZA" sz="2800" dirty="0"/>
              <a:t>Next steps </a:t>
            </a:r>
          </a:p>
        </p:txBody>
      </p:sp>
    </p:spTree>
    <p:extLst>
      <p:ext uri="{BB962C8B-B14F-4D97-AF65-F5344CB8AC3E}">
        <p14:creationId xmlns:p14="http://schemas.microsoft.com/office/powerpoint/2010/main" val="3392608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1" y="235557"/>
            <a:ext cx="8785412" cy="553998"/>
          </a:xfrm>
          <a:prstGeom prst="rect">
            <a:avLst/>
          </a:prstGeom>
          <a:noFill/>
        </p:spPr>
        <p:txBody>
          <a:bodyPr wrap="square" rtlCol="0">
            <a:spAutoFit/>
          </a:bodyPr>
          <a:lstStyle/>
          <a:p>
            <a:r>
              <a:rPr lang="en-US" sz="3000" b="1" dirty="0" smtClean="0">
                <a:solidFill>
                  <a:srgbClr val="DF551C"/>
                </a:solidFill>
                <a:latin typeface="Georgia" panose="02040502050405020303" pitchFamily="18" charset="0"/>
                <a:cs typeface="Museo Slab 900"/>
              </a:rPr>
              <a:t>Background</a:t>
            </a:r>
            <a:endParaRPr lang="en-US" sz="3000" b="1" dirty="0">
              <a:solidFill>
                <a:srgbClr val="DF551C"/>
              </a:solidFill>
              <a:latin typeface="Georgia" panose="02040502050405020303" pitchFamily="18" charset="0"/>
              <a:cs typeface="Museo Slab 900"/>
            </a:endParaRPr>
          </a:p>
        </p:txBody>
      </p:sp>
      <p:cxnSp>
        <p:nvCxnSpPr>
          <p:cNvPr id="4" name="Straight Connector 3"/>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83100" y="807065"/>
            <a:ext cx="4764969" cy="5495479"/>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ZA" sz="2200" dirty="0">
                <a:cs typeface="Museo Slab 100"/>
              </a:rPr>
              <a:t>Lesotho has the </a:t>
            </a:r>
            <a:r>
              <a:rPr lang="en-ZA" sz="2200" dirty="0" smtClean="0">
                <a:cs typeface="Museo Slab 100"/>
              </a:rPr>
              <a:t>second highest </a:t>
            </a:r>
            <a:r>
              <a:rPr lang="en-ZA" sz="2200" dirty="0">
                <a:cs typeface="Museo Slab 100"/>
              </a:rPr>
              <a:t>prevalence of HIV </a:t>
            </a:r>
            <a:r>
              <a:rPr lang="en-ZA" sz="2200" dirty="0" smtClean="0">
                <a:cs typeface="Museo Slab 100"/>
              </a:rPr>
              <a:t>worldwide; it is the country’s leading cause of death.</a:t>
            </a:r>
            <a:br>
              <a:rPr lang="en-ZA" sz="2200" dirty="0" smtClean="0">
                <a:cs typeface="Museo Slab 100"/>
              </a:rPr>
            </a:br>
            <a:endParaRPr lang="en-ZA" sz="2200" dirty="0">
              <a:cs typeface="Museo Slab 100"/>
            </a:endParaRPr>
          </a:p>
          <a:p>
            <a:pPr marL="285750" indent="-285750">
              <a:lnSpc>
                <a:spcPct val="114000"/>
              </a:lnSpc>
              <a:buFont typeface="Arial" panose="020B0604020202020204" pitchFamily="34" charset="0"/>
              <a:buChar char="•"/>
            </a:pPr>
            <a:r>
              <a:rPr lang="en-ZA" sz="2200" dirty="0">
                <a:cs typeface="Museo Slab 100"/>
              </a:rPr>
              <a:t>Adult incidence </a:t>
            </a:r>
            <a:r>
              <a:rPr lang="en-ZA" sz="2200" dirty="0" smtClean="0">
                <a:cs typeface="Museo Slab 100"/>
              </a:rPr>
              <a:t>and prevalence are high: </a:t>
            </a:r>
            <a:r>
              <a:rPr lang="en-ZA" sz="2200" dirty="0">
                <a:cs typeface="Museo Slab 100"/>
              </a:rPr>
              <a:t>52 new infections occur </a:t>
            </a:r>
            <a:r>
              <a:rPr lang="en-ZA" sz="2200" dirty="0" smtClean="0">
                <a:cs typeface="Museo Slab 100"/>
              </a:rPr>
              <a:t>daily; 25.6</a:t>
            </a:r>
            <a:r>
              <a:rPr lang="en-ZA" sz="2200" dirty="0">
                <a:cs typeface="Museo Slab 100"/>
              </a:rPr>
              <a:t>% of </a:t>
            </a:r>
            <a:r>
              <a:rPr lang="en-ZA" sz="2200" dirty="0" smtClean="0">
                <a:cs typeface="Museo Slab 100"/>
              </a:rPr>
              <a:t>adults (ages 15-59) are </a:t>
            </a:r>
            <a:r>
              <a:rPr lang="en-ZA" sz="2200" dirty="0">
                <a:cs typeface="Museo Slab 100"/>
              </a:rPr>
              <a:t>living with </a:t>
            </a:r>
            <a:r>
              <a:rPr lang="en-ZA" sz="2200" dirty="0" smtClean="0">
                <a:cs typeface="Museo Slab 100"/>
              </a:rPr>
              <a:t>HIV. </a:t>
            </a:r>
            <a:br>
              <a:rPr lang="en-ZA" sz="2200" dirty="0" smtClean="0">
                <a:cs typeface="Museo Slab 100"/>
              </a:rPr>
            </a:br>
            <a:endParaRPr lang="en-ZA" sz="2200" dirty="0" smtClean="0">
              <a:cs typeface="Museo Slab 100"/>
            </a:endParaRPr>
          </a:p>
          <a:p>
            <a:pPr marL="285750" indent="-285750">
              <a:lnSpc>
                <a:spcPct val="114000"/>
              </a:lnSpc>
              <a:buFont typeface="Arial" panose="020B0604020202020204" pitchFamily="34" charset="0"/>
              <a:buChar char="•"/>
            </a:pPr>
            <a:r>
              <a:rPr lang="en-ZA" sz="2200" dirty="0" smtClean="0">
                <a:cs typeface="Museo Slab 100"/>
              </a:rPr>
              <a:t>Older men are believed </a:t>
            </a:r>
            <a:r>
              <a:rPr lang="en-ZA" sz="2200" dirty="0">
                <a:cs typeface="Museo Slab 100"/>
              </a:rPr>
              <a:t>to </a:t>
            </a:r>
            <a:r>
              <a:rPr lang="en-ZA" sz="2200" dirty="0" smtClean="0">
                <a:cs typeface="Museo Slab 100"/>
              </a:rPr>
              <a:t>be driving the </a:t>
            </a:r>
            <a:r>
              <a:rPr lang="en-ZA" sz="2200" dirty="0">
                <a:cs typeface="Museo Slab 100"/>
              </a:rPr>
              <a:t>HIV epidemic among </a:t>
            </a:r>
            <a:r>
              <a:rPr lang="en-ZA" sz="2200" dirty="0" smtClean="0">
                <a:cs typeface="Museo Slab 100"/>
              </a:rPr>
              <a:t>adolescent girls and young women (</a:t>
            </a:r>
            <a:r>
              <a:rPr lang="en-ZA" sz="2200" dirty="0">
                <a:cs typeface="Museo Slab 100"/>
              </a:rPr>
              <a:t>HIV incidence </a:t>
            </a:r>
            <a:r>
              <a:rPr lang="en-ZA" sz="2200" dirty="0" smtClean="0">
                <a:cs typeface="Museo Slab 100"/>
              </a:rPr>
              <a:t>15-49 </a:t>
            </a:r>
            <a:r>
              <a:rPr lang="en-ZA" sz="2200" dirty="0">
                <a:cs typeface="Museo Slab 100"/>
              </a:rPr>
              <a:t>years </a:t>
            </a:r>
            <a:r>
              <a:rPr lang="en-ZA" sz="2200" dirty="0" smtClean="0">
                <a:cs typeface="Museo Slab 100"/>
              </a:rPr>
              <a:t>for men is 2.1% </a:t>
            </a:r>
            <a:r>
              <a:rPr lang="en-ZA" sz="2200" dirty="0">
                <a:cs typeface="Museo Slab 100"/>
              </a:rPr>
              <a:t>compared to women at </a:t>
            </a:r>
            <a:r>
              <a:rPr lang="en-ZA" sz="2200" dirty="0" smtClean="0">
                <a:cs typeface="Museo Slab 100"/>
              </a:rPr>
              <a:t>1.7%)</a:t>
            </a:r>
            <a:endParaRPr lang="en-ZA" sz="2200" dirty="0">
              <a:cs typeface="Museo Slab 100"/>
            </a:endParaRPr>
          </a:p>
        </p:txBody>
      </p:sp>
      <p:sp>
        <p:nvSpPr>
          <p:cNvPr id="2" name="Rectangle 1"/>
          <p:cNvSpPr/>
          <p:nvPr/>
        </p:nvSpPr>
        <p:spPr>
          <a:xfrm>
            <a:off x="3740767" y="6556774"/>
            <a:ext cx="4130874" cy="307777"/>
          </a:xfrm>
          <a:prstGeom prst="rect">
            <a:avLst/>
          </a:prstGeom>
        </p:spPr>
        <p:txBody>
          <a:bodyPr wrap="none">
            <a:spAutoFit/>
          </a:bodyPr>
          <a:lstStyle/>
          <a:p>
            <a:r>
              <a:rPr lang="en-ZA" sz="1400" dirty="0" smtClean="0">
                <a:cs typeface="Museo Slab 100"/>
              </a:rPr>
              <a:t>LDHS 2014, </a:t>
            </a:r>
            <a:r>
              <a:rPr lang="en-ZA" sz="1400" dirty="0" err="1" smtClean="0">
                <a:cs typeface="Museo Slab 100"/>
              </a:rPr>
              <a:t>LePHIA</a:t>
            </a:r>
            <a:r>
              <a:rPr lang="en-ZA" sz="1400" dirty="0">
                <a:cs typeface="Museo Slab 100"/>
              </a:rPr>
              <a:t>, </a:t>
            </a:r>
            <a:r>
              <a:rPr lang="en-ZA" sz="1400" dirty="0" smtClean="0">
                <a:cs typeface="Museo Slab 100"/>
              </a:rPr>
              <a:t>2017; MOH 2016 ART Guidelines. </a:t>
            </a:r>
            <a:endParaRPr lang="en-US" sz="1400" dirty="0"/>
          </a:p>
        </p:txBody>
      </p:sp>
      <p:pic>
        <p:nvPicPr>
          <p:cNvPr id="8" name="Shape 579"/>
          <p:cNvPicPr preferRelativeResize="0">
            <a:picLocks/>
          </p:cNvPicPr>
          <p:nvPr/>
        </p:nvPicPr>
        <p:blipFill rotWithShape="1">
          <a:blip r:embed="rId2">
            <a:alphaModFix/>
          </a:blip>
          <a:srcRect/>
          <a:stretch/>
        </p:blipFill>
        <p:spPr>
          <a:xfrm>
            <a:off x="4948069" y="1043786"/>
            <a:ext cx="4106284" cy="3686740"/>
          </a:xfrm>
          <a:prstGeom prst="rect">
            <a:avLst/>
          </a:prstGeom>
          <a:noFill/>
          <a:ln>
            <a:noFill/>
          </a:ln>
        </p:spPr>
      </p:pic>
      <p:sp>
        <p:nvSpPr>
          <p:cNvPr id="6" name="Rectangle 5"/>
          <p:cNvSpPr/>
          <p:nvPr/>
        </p:nvSpPr>
        <p:spPr>
          <a:xfrm>
            <a:off x="4948069" y="4717014"/>
            <a:ext cx="4572000" cy="307777"/>
          </a:xfrm>
          <a:prstGeom prst="rect">
            <a:avLst/>
          </a:prstGeom>
        </p:spPr>
        <p:txBody>
          <a:bodyPr>
            <a:spAutoFit/>
          </a:bodyPr>
          <a:lstStyle/>
          <a:p>
            <a:r>
              <a:rPr lang="en-ZA" sz="1400" dirty="0"/>
              <a:t>HIV prevalence by age and gender </a:t>
            </a:r>
            <a:r>
              <a:rPr lang="en-ZA" sz="1400" dirty="0" smtClean="0"/>
              <a:t>(</a:t>
            </a:r>
            <a:r>
              <a:rPr lang="en-ZA" sz="1400" dirty="0"/>
              <a:t>LDHS, 2014)</a:t>
            </a:r>
          </a:p>
        </p:txBody>
      </p:sp>
    </p:spTree>
    <p:extLst>
      <p:ext uri="{BB962C8B-B14F-4D97-AF65-F5344CB8AC3E}">
        <p14:creationId xmlns:p14="http://schemas.microsoft.com/office/powerpoint/2010/main" val="416223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1" y="179627"/>
            <a:ext cx="8785412" cy="523220"/>
          </a:xfrm>
          <a:prstGeom prst="rect">
            <a:avLst/>
          </a:prstGeom>
          <a:noFill/>
        </p:spPr>
        <p:txBody>
          <a:bodyPr wrap="square" rtlCol="0">
            <a:spAutoFit/>
          </a:bodyPr>
          <a:lstStyle/>
          <a:p>
            <a:r>
              <a:rPr lang="en-ZA" sz="2800" b="1" dirty="0" smtClean="0">
                <a:solidFill>
                  <a:srgbClr val="DF551C"/>
                </a:solidFill>
                <a:latin typeface="Georgia" panose="02040502050405020303" pitchFamily="18" charset="0"/>
                <a:cs typeface="Museo Slab 900"/>
              </a:rPr>
              <a:t>Why do we need male-friendly </a:t>
            </a:r>
            <a:r>
              <a:rPr lang="en-ZA" sz="2800" b="1" dirty="0">
                <a:solidFill>
                  <a:srgbClr val="DF551C"/>
                </a:solidFill>
                <a:latin typeface="Georgia" panose="02040502050405020303" pitchFamily="18" charset="0"/>
                <a:cs typeface="Museo Slab 900"/>
              </a:rPr>
              <a:t>h</a:t>
            </a:r>
            <a:r>
              <a:rPr lang="en-ZA" sz="2800" b="1" dirty="0" smtClean="0">
                <a:solidFill>
                  <a:srgbClr val="DF551C"/>
                </a:solidFill>
                <a:latin typeface="Georgia" panose="02040502050405020303" pitchFamily="18" charset="0"/>
                <a:cs typeface="Museo Slab 900"/>
              </a:rPr>
              <a:t>ealth clinics</a:t>
            </a:r>
            <a:r>
              <a:rPr lang="en-ZA" sz="2800" b="1" dirty="0">
                <a:solidFill>
                  <a:srgbClr val="DF551C"/>
                </a:solidFill>
                <a:latin typeface="Georgia" panose="02040502050405020303" pitchFamily="18" charset="0"/>
                <a:cs typeface="Museo Slab 900"/>
              </a:rPr>
              <a:t>?</a:t>
            </a:r>
            <a:endParaRPr lang="en-US" sz="2800" b="1" dirty="0">
              <a:solidFill>
                <a:srgbClr val="DF551C"/>
              </a:solidFill>
              <a:latin typeface="Georgia" panose="02040502050405020303" pitchFamily="18" charset="0"/>
              <a:cs typeface="Museo Slab 900"/>
            </a:endParaRPr>
          </a:p>
        </p:txBody>
      </p:sp>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1780" y="928442"/>
            <a:ext cx="5309343" cy="251350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ZA" sz="2400" dirty="0" smtClean="0">
                <a:cs typeface="Museo Slab 100"/>
              </a:rPr>
              <a:t>Only </a:t>
            </a:r>
            <a:r>
              <a:rPr lang="en-ZA" sz="2400" dirty="0">
                <a:cs typeface="Museo Slab 100"/>
              </a:rPr>
              <a:t>71% of </a:t>
            </a:r>
            <a:r>
              <a:rPr lang="en-ZA" sz="2400" dirty="0" smtClean="0">
                <a:cs typeface="Museo Slab 100"/>
              </a:rPr>
              <a:t>HIV-positive </a:t>
            </a:r>
            <a:r>
              <a:rPr lang="en-ZA" sz="2400" dirty="0">
                <a:cs typeface="Museo Slab 100"/>
              </a:rPr>
              <a:t>men know their </a:t>
            </a:r>
            <a:r>
              <a:rPr lang="en-ZA" sz="2400" dirty="0" smtClean="0">
                <a:cs typeface="Museo Slab 100"/>
              </a:rPr>
              <a:t>status, </a:t>
            </a:r>
            <a:r>
              <a:rPr lang="en-ZA" sz="2400" dirty="0">
                <a:cs typeface="Museo Slab 100"/>
              </a:rPr>
              <a:t>compared to 81% </a:t>
            </a:r>
            <a:r>
              <a:rPr lang="en-ZA" sz="2400" dirty="0" smtClean="0">
                <a:cs typeface="Museo Slab 100"/>
              </a:rPr>
              <a:t>of HIV-positive women</a:t>
            </a:r>
            <a:endParaRPr lang="en-ZA" sz="2400" dirty="0">
              <a:cs typeface="Museo Slab 100"/>
            </a:endParaRPr>
          </a:p>
          <a:p>
            <a:pPr marL="285750" indent="-285750">
              <a:spcAft>
                <a:spcPts val="800"/>
              </a:spcAft>
              <a:buFont typeface="Arial" panose="020B0604020202020204" pitchFamily="34" charset="0"/>
              <a:buChar char="•"/>
            </a:pPr>
            <a:r>
              <a:rPr lang="en-ZA" sz="2400" dirty="0" smtClean="0">
                <a:cs typeface="Museo Slab 100"/>
              </a:rPr>
              <a:t>Men </a:t>
            </a:r>
            <a:r>
              <a:rPr lang="en-ZA" sz="2400" dirty="0">
                <a:cs typeface="Museo Slab 100"/>
              </a:rPr>
              <a:t>often present </a:t>
            </a:r>
            <a:r>
              <a:rPr lang="en-ZA" sz="2400" dirty="0" smtClean="0">
                <a:cs typeface="Museo Slab 100"/>
              </a:rPr>
              <a:t>late with advanced disease and higher mortality rates.</a:t>
            </a:r>
            <a:endParaRPr lang="en-ZA" sz="2400" dirty="0">
              <a:cs typeface="Museo Slab 100"/>
            </a:endParaRPr>
          </a:p>
          <a:p>
            <a:pPr marL="342900" indent="-342900">
              <a:buFont typeface="Arial" panose="020B0604020202020204" pitchFamily="34" charset="0"/>
              <a:buChar char="•"/>
            </a:pPr>
            <a:r>
              <a:rPr lang="en-ZA" sz="2400" dirty="0"/>
              <a:t>Most health workers are </a:t>
            </a:r>
            <a:r>
              <a:rPr lang="en-ZA" sz="2400" dirty="0" smtClean="0"/>
              <a:t>female</a:t>
            </a:r>
            <a:endParaRPr lang="en-ZA" sz="2400" dirty="0"/>
          </a:p>
        </p:txBody>
      </p:sp>
      <p:sp>
        <p:nvSpPr>
          <p:cNvPr id="4" name="TextBox 3"/>
          <p:cNvSpPr txBox="1"/>
          <p:nvPr/>
        </p:nvSpPr>
        <p:spPr>
          <a:xfrm>
            <a:off x="7232073" y="4364182"/>
            <a:ext cx="184731" cy="369332"/>
          </a:xfrm>
          <a:prstGeom prst="rect">
            <a:avLst/>
          </a:prstGeom>
          <a:noFill/>
        </p:spPr>
        <p:txBody>
          <a:bodyPr wrap="none" rtlCol="0">
            <a:spAutoFit/>
          </a:bodyPr>
          <a:lstStyle/>
          <a:p>
            <a:endParaRPr lang="en-ZA" dirty="0"/>
          </a:p>
        </p:txBody>
      </p:sp>
      <p:sp>
        <p:nvSpPr>
          <p:cNvPr id="6" name="TextBox 5"/>
          <p:cNvSpPr txBox="1"/>
          <p:nvPr/>
        </p:nvSpPr>
        <p:spPr>
          <a:xfrm>
            <a:off x="131780" y="3499393"/>
            <a:ext cx="8922573" cy="2616101"/>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ZA" sz="2400" dirty="0"/>
              <a:t>Men often find the environment at health facilities more “women and child friendly” </a:t>
            </a:r>
            <a:endParaRPr lang="en-ZA" sz="2400" dirty="0">
              <a:cs typeface="Museo Slab 100"/>
            </a:endParaRPr>
          </a:p>
          <a:p>
            <a:pPr marL="342900" indent="-342900">
              <a:spcAft>
                <a:spcPts val="800"/>
              </a:spcAft>
              <a:buFont typeface="Arial" panose="020B0604020202020204" pitchFamily="34" charset="0"/>
              <a:buChar char="•"/>
            </a:pPr>
            <a:r>
              <a:rPr lang="en-ZA" sz="2400" dirty="0" smtClean="0"/>
              <a:t>Health </a:t>
            </a:r>
            <a:r>
              <a:rPr lang="en-ZA" sz="2400" dirty="0"/>
              <a:t>facilities only provide services during business hours</a:t>
            </a:r>
          </a:p>
          <a:p>
            <a:pPr marL="342900" indent="-342900">
              <a:spcAft>
                <a:spcPts val="800"/>
              </a:spcAft>
              <a:buFont typeface="Arial" panose="020B0604020202020204" pitchFamily="34" charset="0"/>
              <a:buChar char="•"/>
            </a:pPr>
            <a:r>
              <a:rPr lang="en-ZA" sz="2400" dirty="0"/>
              <a:t>Community health services are available when </a:t>
            </a:r>
            <a:r>
              <a:rPr lang="en-ZA" sz="2400" dirty="0" smtClean="0"/>
              <a:t>men </a:t>
            </a:r>
            <a:r>
              <a:rPr lang="en-ZA" sz="2400" dirty="0"/>
              <a:t>are at work</a:t>
            </a:r>
          </a:p>
          <a:p>
            <a:pPr marL="342900" indent="-342900">
              <a:buFont typeface="Arial" panose="020B0604020202020204" pitchFamily="34" charset="0"/>
              <a:buChar char="•"/>
            </a:pPr>
            <a:r>
              <a:rPr lang="en-ZA" sz="2400" dirty="0" smtClean="0"/>
              <a:t>There are long </a:t>
            </a:r>
            <a:r>
              <a:rPr lang="en-ZA" sz="2400" dirty="0"/>
              <a:t>lines at </a:t>
            </a:r>
            <a:r>
              <a:rPr lang="en-ZA" sz="2400" dirty="0" smtClean="0"/>
              <a:t>facilities, which is challenging </a:t>
            </a:r>
            <a:r>
              <a:rPr lang="en-ZA" sz="2400" dirty="0"/>
              <a:t>for working men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283" y="941802"/>
            <a:ext cx="3247669" cy="2486790"/>
          </a:xfrm>
          <a:prstGeom prst="rect">
            <a:avLst/>
          </a:prstGeom>
        </p:spPr>
      </p:pic>
      <p:sp>
        <p:nvSpPr>
          <p:cNvPr id="7" name="TextBox 6"/>
          <p:cNvSpPr txBox="1"/>
          <p:nvPr/>
        </p:nvSpPr>
        <p:spPr>
          <a:xfrm>
            <a:off x="2978727" y="6479370"/>
            <a:ext cx="5514109" cy="584775"/>
          </a:xfrm>
          <a:prstGeom prst="rect">
            <a:avLst/>
          </a:prstGeom>
          <a:noFill/>
        </p:spPr>
        <p:txBody>
          <a:bodyPr wrap="square" rtlCol="0">
            <a:spAutoFit/>
          </a:bodyPr>
          <a:lstStyle/>
          <a:p>
            <a:r>
              <a:rPr lang="it-IT" sz="1600" dirty="0"/>
              <a:t>Di Carlo: 2014; Galdas: 2005; Lubega et al: 2015 </a:t>
            </a:r>
          </a:p>
          <a:p>
            <a:endParaRPr lang="en-ZA" sz="1600" dirty="0"/>
          </a:p>
        </p:txBody>
      </p:sp>
    </p:spTree>
    <p:extLst>
      <p:ext uri="{BB962C8B-B14F-4D97-AF65-F5344CB8AC3E}">
        <p14:creationId xmlns:p14="http://schemas.microsoft.com/office/powerpoint/2010/main" val="196413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941" y="266335"/>
            <a:ext cx="8785412" cy="523220"/>
          </a:xfrm>
          <a:prstGeom prst="rect">
            <a:avLst/>
          </a:prstGeom>
          <a:noFill/>
        </p:spPr>
        <p:txBody>
          <a:bodyPr wrap="square" rtlCol="0">
            <a:spAutoFit/>
          </a:bodyPr>
          <a:lstStyle/>
          <a:p>
            <a:r>
              <a:rPr lang="en-ZA" sz="2800" b="1" dirty="0">
                <a:solidFill>
                  <a:srgbClr val="DF551C"/>
                </a:solidFill>
                <a:latin typeface="Georgia" panose="02040502050405020303" pitchFamily="18" charset="0"/>
                <a:cs typeface="Museo Slab 900"/>
              </a:rPr>
              <a:t>EGPAF </a:t>
            </a:r>
            <a:r>
              <a:rPr lang="en-ZA" sz="2800" b="1" dirty="0" smtClean="0">
                <a:solidFill>
                  <a:srgbClr val="DF551C"/>
                </a:solidFill>
                <a:latin typeface="Georgia" panose="02040502050405020303" pitchFamily="18" charset="0"/>
                <a:cs typeface="Museo Slab 900"/>
              </a:rPr>
              <a:t>male-friendly </a:t>
            </a:r>
            <a:r>
              <a:rPr lang="en-ZA" sz="2800" b="1" dirty="0">
                <a:solidFill>
                  <a:srgbClr val="DF551C"/>
                </a:solidFill>
                <a:latin typeface="Georgia" panose="02040502050405020303" pitchFamily="18" charset="0"/>
                <a:cs typeface="Museo Slab 900"/>
              </a:rPr>
              <a:t>s</a:t>
            </a:r>
            <a:r>
              <a:rPr lang="en-ZA" sz="2800" b="1" dirty="0" smtClean="0">
                <a:solidFill>
                  <a:srgbClr val="DF551C"/>
                </a:solidFill>
                <a:latin typeface="Georgia" panose="02040502050405020303" pitchFamily="18" charset="0"/>
                <a:cs typeface="Museo Slab 900"/>
              </a:rPr>
              <a:t>ervices </a:t>
            </a:r>
            <a:r>
              <a:rPr lang="en-ZA" sz="2800" b="1" dirty="0">
                <a:solidFill>
                  <a:srgbClr val="DF551C"/>
                </a:solidFill>
                <a:latin typeface="Georgia" panose="02040502050405020303" pitchFamily="18" charset="0"/>
                <a:cs typeface="Museo Slab 900"/>
              </a:rPr>
              <a:t>a</a:t>
            </a:r>
            <a:r>
              <a:rPr lang="en-ZA" sz="2800" b="1" dirty="0" smtClean="0">
                <a:solidFill>
                  <a:srgbClr val="DF551C"/>
                </a:solidFill>
                <a:latin typeface="Georgia" panose="02040502050405020303" pitchFamily="18" charset="0"/>
                <a:cs typeface="Museo Slab 900"/>
              </a:rPr>
              <a:t>pproach</a:t>
            </a:r>
            <a:endParaRPr lang="en-US" sz="2800" b="1" dirty="0">
              <a:solidFill>
                <a:srgbClr val="DF551C"/>
              </a:solidFill>
              <a:latin typeface="Georgia" panose="02040502050405020303" pitchFamily="18" charset="0"/>
              <a:cs typeface="Museo Slab 900"/>
            </a:endParaRPr>
          </a:p>
        </p:txBody>
      </p:sp>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1878" y="1088602"/>
            <a:ext cx="4579769" cy="3416320"/>
          </a:xfrm>
          <a:prstGeom prst="rect">
            <a:avLst/>
          </a:prstGeom>
          <a:noFill/>
        </p:spPr>
        <p:txBody>
          <a:bodyPr wrap="square" rtlCol="0">
            <a:spAutoFit/>
          </a:bodyPr>
          <a:lstStyle/>
          <a:p>
            <a:pPr marL="285750" indent="-285750">
              <a:buFont typeface="Arial" panose="020B0604020202020204" pitchFamily="34" charset="0"/>
              <a:buChar char="•"/>
            </a:pPr>
            <a:r>
              <a:rPr lang="en-ZA" sz="2400" dirty="0" smtClean="0">
                <a:cs typeface="Museo Slab 100"/>
              </a:rPr>
              <a:t>EGPAF in </a:t>
            </a:r>
            <a:r>
              <a:rPr lang="en-ZA" sz="2400" dirty="0">
                <a:cs typeface="Museo Slab 100"/>
              </a:rPr>
              <a:t>collaboration with </a:t>
            </a:r>
            <a:r>
              <a:rPr lang="en-ZA" sz="2400" dirty="0" smtClean="0">
                <a:cs typeface="Museo Slab 100"/>
              </a:rPr>
              <a:t>Lesotho’s Ministry of Health, </a:t>
            </a:r>
            <a:r>
              <a:rPr lang="en-ZA" sz="2400" dirty="0">
                <a:cs typeface="Museo Slab 100"/>
              </a:rPr>
              <a:t>sought to</a:t>
            </a:r>
            <a:r>
              <a:rPr lang="en-ZA" sz="2400" dirty="0" smtClean="0">
                <a:cs typeface="Museo Slab 100"/>
              </a:rPr>
              <a:t>:</a:t>
            </a:r>
            <a:endParaRPr lang="en-ZA" sz="2400" dirty="0">
              <a:cs typeface="Museo Slab 100"/>
            </a:endParaRPr>
          </a:p>
          <a:p>
            <a:pPr marL="579438" lvl="1" indent="-290513">
              <a:buFont typeface="Arial" panose="020B0604020202020204" pitchFamily="34" charset="0"/>
              <a:buChar char="•"/>
            </a:pPr>
            <a:r>
              <a:rPr lang="en-ZA" sz="2400" dirty="0">
                <a:cs typeface="Museo Slab 100"/>
              </a:rPr>
              <a:t>Address barriers to </a:t>
            </a:r>
            <a:r>
              <a:rPr lang="en-ZA" sz="2400" dirty="0" smtClean="0">
                <a:cs typeface="Museo Slab 100"/>
              </a:rPr>
              <a:t>men’s </a:t>
            </a:r>
            <a:r>
              <a:rPr lang="en-ZA" sz="2400" dirty="0">
                <a:cs typeface="Museo Slab 100"/>
              </a:rPr>
              <a:t>accessing health </a:t>
            </a:r>
            <a:r>
              <a:rPr lang="en-ZA" sz="2400" dirty="0" smtClean="0">
                <a:cs typeface="Museo Slab 100"/>
              </a:rPr>
              <a:t>services</a:t>
            </a:r>
            <a:endParaRPr lang="en-ZA" sz="2400" dirty="0">
              <a:cs typeface="Museo Slab 100"/>
            </a:endParaRPr>
          </a:p>
          <a:p>
            <a:pPr marL="579438" lvl="1" indent="-290513">
              <a:buFont typeface="Arial" panose="020B0604020202020204" pitchFamily="34" charset="0"/>
              <a:buChar char="•"/>
            </a:pPr>
            <a:r>
              <a:rPr lang="en-ZA" sz="2400" dirty="0">
                <a:cs typeface="Museo Slab 100"/>
              </a:rPr>
              <a:t>Provide dedicated clinic </a:t>
            </a:r>
            <a:r>
              <a:rPr lang="en-ZA" sz="2400" dirty="0" smtClean="0">
                <a:cs typeface="Museo Slab 100"/>
              </a:rPr>
              <a:t>areas </a:t>
            </a:r>
            <a:r>
              <a:rPr lang="en-ZA" sz="2400" dirty="0">
                <a:cs typeface="Museo Slab 100"/>
              </a:rPr>
              <a:t>for </a:t>
            </a:r>
            <a:r>
              <a:rPr lang="en-ZA" sz="2400" dirty="0" smtClean="0">
                <a:cs typeface="Museo Slab 100"/>
              </a:rPr>
              <a:t>men </a:t>
            </a:r>
            <a:r>
              <a:rPr lang="en-ZA" sz="2400" dirty="0">
                <a:cs typeface="Museo Slab 100"/>
              </a:rPr>
              <a:t>in spaces where </a:t>
            </a:r>
            <a:r>
              <a:rPr lang="en-ZA" sz="2400" dirty="0" smtClean="0">
                <a:cs typeface="Museo Slab 100"/>
              </a:rPr>
              <a:t>they felt </a:t>
            </a:r>
            <a:r>
              <a:rPr lang="en-ZA" sz="2400" dirty="0">
                <a:cs typeface="Museo Slab 100"/>
              </a:rPr>
              <a:t>more </a:t>
            </a:r>
            <a:r>
              <a:rPr lang="en-ZA" sz="2400" dirty="0" smtClean="0">
                <a:cs typeface="Museo Slab 100"/>
              </a:rPr>
              <a:t>comfortable receiving services </a:t>
            </a:r>
          </a:p>
        </p:txBody>
      </p:sp>
      <p:sp>
        <p:nvSpPr>
          <p:cNvPr id="4" name="TextBox 3"/>
          <p:cNvSpPr txBox="1"/>
          <p:nvPr/>
        </p:nvSpPr>
        <p:spPr>
          <a:xfrm>
            <a:off x="0" y="4413847"/>
            <a:ext cx="8787027" cy="1200329"/>
          </a:xfrm>
          <a:prstGeom prst="rect">
            <a:avLst/>
          </a:prstGeom>
          <a:noFill/>
        </p:spPr>
        <p:txBody>
          <a:bodyPr wrap="square" rtlCol="0">
            <a:spAutoFit/>
          </a:bodyPr>
          <a:lstStyle/>
          <a:p>
            <a:pPr marL="579438" lvl="1" indent="-290513">
              <a:buFont typeface="Arial" panose="020B0604020202020204" pitchFamily="34" charset="0"/>
              <a:buChar char="•"/>
            </a:pPr>
            <a:r>
              <a:rPr lang="en-ZA" sz="2400" dirty="0" smtClean="0">
                <a:cs typeface="Museo Slab 100"/>
              </a:rPr>
              <a:t>Provide </a:t>
            </a:r>
            <a:r>
              <a:rPr lang="en-ZA" sz="2400" dirty="0">
                <a:cs typeface="Museo Slab 100"/>
              </a:rPr>
              <a:t>services during morning, evening, and weekend hours to make it easier for employed </a:t>
            </a:r>
            <a:r>
              <a:rPr lang="en-ZA" sz="2400" dirty="0" smtClean="0">
                <a:cs typeface="Museo Slab 100"/>
              </a:rPr>
              <a:t>men</a:t>
            </a:r>
            <a:endParaRPr lang="en-ZA" sz="2400" dirty="0">
              <a:cs typeface="Museo Slab 100"/>
            </a:endParaRPr>
          </a:p>
          <a:p>
            <a:pPr marL="579438" lvl="1" indent="-290513">
              <a:buFont typeface="Arial" panose="020B0604020202020204" pitchFamily="34" charset="0"/>
              <a:buChar char="•"/>
            </a:pPr>
            <a:r>
              <a:rPr lang="en-ZA" sz="2400" dirty="0">
                <a:cs typeface="Museo Slab 100"/>
              </a:rPr>
              <a:t>Provide appointments to reduce long wait times for men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109" y="997527"/>
            <a:ext cx="4302244" cy="3117273"/>
          </a:xfrm>
          <a:prstGeom prst="rect">
            <a:avLst/>
          </a:prstGeom>
        </p:spPr>
      </p:pic>
    </p:spTree>
    <p:extLst>
      <p:ext uri="{BB962C8B-B14F-4D97-AF65-F5344CB8AC3E}">
        <p14:creationId xmlns:p14="http://schemas.microsoft.com/office/powerpoint/2010/main" val="47426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8" y="158024"/>
            <a:ext cx="8785412" cy="523220"/>
          </a:xfrm>
          <a:prstGeom prst="rect">
            <a:avLst/>
          </a:prstGeom>
          <a:noFill/>
        </p:spPr>
        <p:txBody>
          <a:bodyPr wrap="square" rtlCol="0">
            <a:spAutoFit/>
          </a:bodyPr>
          <a:lstStyle/>
          <a:p>
            <a:r>
              <a:rPr lang="en-ZA" sz="2800" b="1" dirty="0" smtClean="0">
                <a:solidFill>
                  <a:srgbClr val="DF551C"/>
                </a:solidFill>
                <a:latin typeface="Georgia" panose="02040502050405020303" pitchFamily="18" charset="0"/>
                <a:cs typeface="Museo Slab 900"/>
              </a:rPr>
              <a:t>EGPAF’s </a:t>
            </a:r>
            <a:r>
              <a:rPr lang="en-ZA" sz="2800" b="1" dirty="0">
                <a:solidFill>
                  <a:srgbClr val="DF551C"/>
                </a:solidFill>
                <a:latin typeface="Georgia" panose="02040502050405020303" pitchFamily="18" charset="0"/>
                <a:cs typeface="Museo Slab 900"/>
              </a:rPr>
              <a:t>approach </a:t>
            </a:r>
            <a:r>
              <a:rPr lang="en-ZA" sz="2800" b="1" dirty="0" smtClean="0">
                <a:solidFill>
                  <a:srgbClr val="DF551C"/>
                </a:solidFill>
                <a:latin typeface="Georgia" panose="02040502050405020303" pitchFamily="18" charset="0"/>
                <a:cs typeface="Museo Slab 900"/>
              </a:rPr>
              <a:t>toward </a:t>
            </a:r>
            <a:r>
              <a:rPr lang="en-ZA" sz="2800" b="1" dirty="0">
                <a:solidFill>
                  <a:srgbClr val="DF551C"/>
                </a:solidFill>
                <a:latin typeface="Georgia" panose="02040502050405020303" pitchFamily="18" charset="0"/>
                <a:cs typeface="Museo Slab 900"/>
              </a:rPr>
              <a:t>reaching men</a:t>
            </a:r>
            <a:endParaRPr lang="en-US" sz="2800" b="1" dirty="0">
              <a:solidFill>
                <a:srgbClr val="DF551C"/>
              </a:solidFill>
              <a:latin typeface="Georgia" panose="02040502050405020303" pitchFamily="18" charset="0"/>
              <a:cs typeface="Museo Slab 900"/>
            </a:endParaRPr>
          </a:p>
        </p:txBody>
      </p:sp>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6680" y="789555"/>
            <a:ext cx="8386156" cy="5952399"/>
          </a:xfrm>
          <a:prstGeom prst="rect">
            <a:avLst/>
          </a:prstGeom>
          <a:noFill/>
        </p:spPr>
        <p:txBody>
          <a:bodyPr wrap="square" rtlCol="0">
            <a:spAutoFit/>
          </a:bodyPr>
          <a:lstStyle/>
          <a:p>
            <a:pPr marL="285750" indent="-285750">
              <a:lnSpc>
                <a:spcPct val="90000"/>
              </a:lnSpc>
              <a:spcAft>
                <a:spcPts val="600"/>
              </a:spcAft>
              <a:buFont typeface="Arial" panose="020B0604020202020204" pitchFamily="34" charset="0"/>
              <a:buChar char="•"/>
            </a:pPr>
            <a:r>
              <a:rPr lang="en-ZA" sz="2200" dirty="0" smtClean="0">
                <a:latin typeface="+mj-lt"/>
                <a:cs typeface="Museo Slab 100"/>
              </a:rPr>
              <a:t>Focus </a:t>
            </a:r>
            <a:r>
              <a:rPr lang="en-ZA" sz="2200" dirty="0">
                <a:latin typeface="+mj-lt"/>
                <a:cs typeface="Museo Slab 100"/>
              </a:rPr>
              <a:t>group </a:t>
            </a:r>
            <a:r>
              <a:rPr lang="en-ZA" sz="2200" dirty="0" smtClean="0">
                <a:latin typeface="+mj-lt"/>
                <a:cs typeface="Museo Slab 100"/>
              </a:rPr>
              <a:t>discussions </a:t>
            </a:r>
            <a:r>
              <a:rPr lang="en-ZA" sz="2200" dirty="0">
                <a:latin typeface="+mj-lt"/>
                <a:cs typeface="Museo Slab 100"/>
              </a:rPr>
              <a:t>were conducted </a:t>
            </a:r>
            <a:r>
              <a:rPr lang="en-ZA" sz="2200" dirty="0" smtClean="0">
                <a:latin typeface="+mj-lt"/>
                <a:cs typeface="Museo Slab 100"/>
              </a:rPr>
              <a:t>April 2017 and June 2017  </a:t>
            </a:r>
          </a:p>
          <a:p>
            <a:pPr marL="285750" indent="-285750">
              <a:lnSpc>
                <a:spcPct val="90000"/>
              </a:lnSpc>
              <a:spcAft>
                <a:spcPts val="600"/>
              </a:spcAft>
              <a:buFont typeface="Arial" panose="020B0604020202020204" pitchFamily="34" charset="0"/>
              <a:buChar char="•"/>
            </a:pPr>
            <a:r>
              <a:rPr lang="en-ZA" sz="2200" dirty="0" smtClean="0">
                <a:latin typeface="+mj-lt"/>
                <a:cs typeface="Museo Slab 100"/>
              </a:rPr>
              <a:t>Seven, public, high-volume health facilities located at high-transit places were selected to provide male-friendly services. </a:t>
            </a:r>
          </a:p>
          <a:p>
            <a:pPr marL="285750" indent="-285750">
              <a:lnSpc>
                <a:spcPct val="90000"/>
              </a:lnSpc>
              <a:spcAft>
                <a:spcPts val="600"/>
              </a:spcAft>
              <a:buFont typeface="Arial" panose="020B0604020202020204" pitchFamily="34" charset="0"/>
              <a:buChar char="•"/>
            </a:pPr>
            <a:r>
              <a:rPr lang="en-ZA" sz="2200" dirty="0" smtClean="0">
                <a:latin typeface="+mj-lt"/>
                <a:cs typeface="Museo Slab 100"/>
              </a:rPr>
              <a:t>Male nurses and counsellors were hired and trained to provide:</a:t>
            </a:r>
            <a:endParaRPr lang="en-ZA" sz="2200" dirty="0">
              <a:latin typeface="+mj-lt"/>
              <a:cs typeface="Museo Slab 100"/>
            </a:endParaRPr>
          </a:p>
          <a:p>
            <a:pPr marL="742950" lvl="1" indent="-285750">
              <a:lnSpc>
                <a:spcPct val="90000"/>
              </a:lnSpc>
              <a:spcAft>
                <a:spcPts val="600"/>
              </a:spcAft>
              <a:buFont typeface="Arial" panose="020B0604020202020204" pitchFamily="34" charset="0"/>
              <a:buChar char="•"/>
            </a:pPr>
            <a:r>
              <a:rPr lang="en-ZA" sz="2200" dirty="0">
                <a:latin typeface="+mj-lt"/>
                <a:cs typeface="Museo Slab 100"/>
              </a:rPr>
              <a:t>STI screening and </a:t>
            </a:r>
            <a:r>
              <a:rPr lang="en-ZA" sz="2200" dirty="0" smtClean="0">
                <a:latin typeface="+mj-lt"/>
                <a:cs typeface="Museo Slab 100"/>
              </a:rPr>
              <a:t>treatment</a:t>
            </a:r>
          </a:p>
          <a:p>
            <a:pPr marL="742950" lvl="1" indent="-285750">
              <a:lnSpc>
                <a:spcPct val="90000"/>
              </a:lnSpc>
              <a:spcAft>
                <a:spcPts val="600"/>
              </a:spcAft>
              <a:buFont typeface="Arial" panose="020B0604020202020204" pitchFamily="34" charset="0"/>
              <a:buChar char="•"/>
            </a:pPr>
            <a:r>
              <a:rPr lang="en-ZA" sz="2200" dirty="0" smtClean="0">
                <a:latin typeface="+mj-lt"/>
                <a:cs typeface="Museo Slab 100"/>
              </a:rPr>
              <a:t>HIV prevention (</a:t>
            </a:r>
            <a:r>
              <a:rPr lang="en-ZA" sz="2200" dirty="0" err="1" smtClean="0">
                <a:cs typeface="Museo Slab 100"/>
              </a:rPr>
              <a:t>PrEP</a:t>
            </a:r>
            <a:r>
              <a:rPr lang="en-ZA" sz="2200" dirty="0" smtClean="0">
                <a:cs typeface="Museo Slab 100"/>
              </a:rPr>
              <a:t>/PEP),</a:t>
            </a:r>
            <a:r>
              <a:rPr lang="en-ZA" sz="2200" dirty="0" smtClean="0">
                <a:latin typeface="+mj-lt"/>
                <a:cs typeface="Museo Slab 100"/>
              </a:rPr>
              <a:t> </a:t>
            </a:r>
            <a:r>
              <a:rPr lang="en-ZA" sz="2200" dirty="0">
                <a:latin typeface="+mj-lt"/>
                <a:cs typeface="Museo Slab 100"/>
              </a:rPr>
              <a:t>testing, </a:t>
            </a:r>
            <a:r>
              <a:rPr lang="en-ZA" sz="2200" dirty="0" smtClean="0">
                <a:latin typeface="+mj-lt"/>
                <a:cs typeface="Museo Slab 100"/>
              </a:rPr>
              <a:t>care, </a:t>
            </a:r>
            <a:r>
              <a:rPr lang="en-ZA" sz="2200" dirty="0">
                <a:latin typeface="+mj-lt"/>
                <a:cs typeface="Museo Slab 100"/>
              </a:rPr>
              <a:t>and </a:t>
            </a:r>
            <a:r>
              <a:rPr lang="en-ZA" sz="2200" dirty="0" smtClean="0">
                <a:latin typeface="+mj-lt"/>
                <a:cs typeface="Museo Slab 100"/>
              </a:rPr>
              <a:t>treatment</a:t>
            </a:r>
          </a:p>
          <a:p>
            <a:pPr marL="742950" lvl="1" indent="-285750">
              <a:lnSpc>
                <a:spcPct val="90000"/>
              </a:lnSpc>
              <a:spcAft>
                <a:spcPts val="600"/>
              </a:spcAft>
              <a:buFont typeface="Arial" panose="020B0604020202020204" pitchFamily="34" charset="0"/>
              <a:buChar char="•"/>
            </a:pPr>
            <a:r>
              <a:rPr lang="en-ZA" sz="2200" dirty="0" smtClean="0">
                <a:latin typeface="+mj-lt"/>
                <a:cs typeface="Museo Slab 100"/>
              </a:rPr>
              <a:t>Screening and treatment of opportunistic </a:t>
            </a:r>
            <a:r>
              <a:rPr lang="en-ZA" sz="2200" dirty="0">
                <a:latin typeface="+mj-lt"/>
                <a:cs typeface="Museo Slab 100"/>
              </a:rPr>
              <a:t>infections </a:t>
            </a:r>
            <a:r>
              <a:rPr lang="en-ZA" sz="2200" dirty="0" smtClean="0">
                <a:latin typeface="+mj-lt"/>
                <a:cs typeface="Museo Slab 100"/>
              </a:rPr>
              <a:t>and </a:t>
            </a:r>
            <a:r>
              <a:rPr lang="en-ZA" sz="2200" dirty="0">
                <a:latin typeface="+mj-lt"/>
                <a:cs typeface="Museo Slab 100"/>
              </a:rPr>
              <a:t>other co-morbid </a:t>
            </a:r>
            <a:r>
              <a:rPr lang="en-ZA" sz="2200" dirty="0" smtClean="0">
                <a:latin typeface="+mj-lt"/>
                <a:cs typeface="Museo Slab 100"/>
              </a:rPr>
              <a:t>conditions</a:t>
            </a:r>
          </a:p>
          <a:p>
            <a:pPr marL="742950" lvl="1" indent="-285750">
              <a:lnSpc>
                <a:spcPct val="90000"/>
              </a:lnSpc>
              <a:spcAft>
                <a:spcPts val="600"/>
              </a:spcAft>
              <a:buFont typeface="Arial" panose="020B0604020202020204" pitchFamily="34" charset="0"/>
              <a:buChar char="•"/>
            </a:pPr>
            <a:r>
              <a:rPr lang="en-ZA" sz="2200" dirty="0" smtClean="0">
                <a:latin typeface="+mj-lt"/>
                <a:cs typeface="Museo Slab 100"/>
              </a:rPr>
              <a:t>Relationship counselling and condom distribution</a:t>
            </a:r>
          </a:p>
          <a:p>
            <a:pPr marL="742950" lvl="1" indent="-285750">
              <a:lnSpc>
                <a:spcPct val="90000"/>
              </a:lnSpc>
              <a:spcAft>
                <a:spcPts val="600"/>
              </a:spcAft>
              <a:buFont typeface="Arial" panose="020B0604020202020204" pitchFamily="34" charset="0"/>
              <a:buChar char="•"/>
            </a:pPr>
            <a:r>
              <a:rPr lang="en-ZA" sz="2200" dirty="0" smtClean="0">
                <a:latin typeface="+mj-lt"/>
                <a:cs typeface="Museo Slab 100"/>
              </a:rPr>
              <a:t>Education </a:t>
            </a:r>
            <a:r>
              <a:rPr lang="en-ZA" sz="2200" dirty="0">
                <a:latin typeface="+mj-lt"/>
                <a:cs typeface="Museo Slab 100"/>
              </a:rPr>
              <a:t>on PMTCT and </a:t>
            </a:r>
            <a:r>
              <a:rPr lang="en-ZA" sz="2200" dirty="0" smtClean="0">
                <a:latin typeface="+mj-lt"/>
                <a:cs typeface="Museo Slab 100"/>
              </a:rPr>
              <a:t>family testing including partners of pregnant women</a:t>
            </a:r>
          </a:p>
          <a:p>
            <a:pPr marL="742950" lvl="1" indent="-285750">
              <a:lnSpc>
                <a:spcPct val="90000"/>
              </a:lnSpc>
              <a:spcAft>
                <a:spcPts val="600"/>
              </a:spcAft>
              <a:buFont typeface="Arial" panose="020B0604020202020204" pitchFamily="34" charset="0"/>
              <a:buChar char="•"/>
            </a:pPr>
            <a:r>
              <a:rPr lang="en-ZA" sz="2200" dirty="0" smtClean="0">
                <a:latin typeface="+mj-lt"/>
                <a:cs typeface="Museo Slab 100"/>
              </a:rPr>
              <a:t>Referrals </a:t>
            </a:r>
            <a:r>
              <a:rPr lang="en-ZA" sz="2200" dirty="0">
                <a:latin typeface="+mj-lt"/>
                <a:cs typeface="Museo Slab 100"/>
              </a:rPr>
              <a:t>for </a:t>
            </a:r>
            <a:r>
              <a:rPr lang="en-ZA" sz="2200" dirty="0" smtClean="0">
                <a:latin typeface="+mj-lt"/>
                <a:cs typeface="Museo Slab 100"/>
              </a:rPr>
              <a:t>voluntary medical male circumcision</a:t>
            </a:r>
          </a:p>
          <a:p>
            <a:pPr marL="742950" lvl="1" indent="-285750">
              <a:lnSpc>
                <a:spcPct val="90000"/>
              </a:lnSpc>
              <a:spcAft>
                <a:spcPts val="600"/>
              </a:spcAft>
              <a:buFont typeface="Arial" panose="020B0604020202020204" pitchFamily="34" charset="0"/>
              <a:buChar char="•"/>
            </a:pPr>
            <a:r>
              <a:rPr lang="en-ZA" sz="2200" dirty="0" smtClean="0">
                <a:latin typeface="+mj-lt"/>
                <a:cs typeface="Museo Slab 100"/>
              </a:rPr>
              <a:t>Counselling </a:t>
            </a:r>
            <a:r>
              <a:rPr lang="en-ZA" sz="2200" dirty="0">
                <a:latin typeface="+mj-lt"/>
                <a:cs typeface="Museo Slab 100"/>
              </a:rPr>
              <a:t>on penile and prostrate </a:t>
            </a:r>
            <a:r>
              <a:rPr lang="en-ZA" sz="2200" dirty="0" smtClean="0">
                <a:latin typeface="+mj-lt"/>
                <a:cs typeface="Museo Slab 100"/>
              </a:rPr>
              <a:t>cancer</a:t>
            </a:r>
            <a:endParaRPr lang="en-ZA" sz="2200" dirty="0">
              <a:latin typeface="+mj-lt"/>
              <a:cs typeface="Museo Slab 100"/>
            </a:endParaRPr>
          </a:p>
          <a:p>
            <a:pPr marL="285750" indent="-285750">
              <a:lnSpc>
                <a:spcPct val="90000"/>
              </a:lnSpc>
              <a:spcAft>
                <a:spcPts val="600"/>
              </a:spcAft>
              <a:buFont typeface="Arial" panose="020B0604020202020204" pitchFamily="34" charset="0"/>
              <a:buChar char="•"/>
            </a:pPr>
            <a:r>
              <a:rPr lang="en-ZA" sz="2200" dirty="0" smtClean="0">
                <a:latin typeface="+mj-lt"/>
                <a:cs typeface="Museo Slab 100"/>
              </a:rPr>
              <a:t>Community outreach was conducted through </a:t>
            </a:r>
            <a:r>
              <a:rPr lang="en-ZA" sz="2200" dirty="0">
                <a:latin typeface="+mj-lt"/>
                <a:cs typeface="Museo Slab 100"/>
              </a:rPr>
              <a:t>radio </a:t>
            </a:r>
            <a:r>
              <a:rPr lang="en-ZA" sz="2200" dirty="0" smtClean="0">
                <a:latin typeface="+mj-lt"/>
                <a:cs typeface="Museo Slab 100"/>
              </a:rPr>
              <a:t>programs, community partners, and index testing</a:t>
            </a:r>
            <a:endParaRPr lang="en-ZA" sz="2200" dirty="0">
              <a:latin typeface="+mj-lt"/>
              <a:cs typeface="Museo Slab 100"/>
            </a:endParaRPr>
          </a:p>
          <a:p>
            <a:pPr marL="285750" indent="-285750">
              <a:lnSpc>
                <a:spcPct val="90000"/>
              </a:lnSpc>
              <a:buFont typeface="Arial" panose="020B0604020202020204" pitchFamily="34" charset="0"/>
              <a:buChar char="•"/>
            </a:pPr>
            <a:endParaRPr lang="en-ZA" sz="1600" dirty="0">
              <a:latin typeface="Museo Slab 100"/>
              <a:cs typeface="Museo Slab 100"/>
            </a:endParaRPr>
          </a:p>
          <a:p>
            <a:pPr marL="285750" indent="-285750">
              <a:lnSpc>
                <a:spcPct val="90000"/>
              </a:lnSpc>
              <a:buFont typeface="Arial" panose="020B0604020202020204" pitchFamily="34" charset="0"/>
              <a:buChar char="•"/>
            </a:pPr>
            <a:endParaRPr lang="en-ZA" sz="1600" dirty="0">
              <a:latin typeface="Museo Slab 100"/>
              <a:cs typeface="Museo Slab 100"/>
            </a:endParaRPr>
          </a:p>
        </p:txBody>
      </p:sp>
    </p:spTree>
    <p:extLst>
      <p:ext uri="{BB962C8B-B14F-4D97-AF65-F5344CB8AC3E}">
        <p14:creationId xmlns:p14="http://schemas.microsoft.com/office/powerpoint/2010/main" val="343922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793" y="-2821"/>
            <a:ext cx="9054353" cy="830997"/>
          </a:xfrm>
          <a:prstGeom prst="rect">
            <a:avLst/>
          </a:prstGeom>
          <a:noFill/>
        </p:spPr>
        <p:txBody>
          <a:bodyPr wrap="square" rtlCol="0">
            <a:spAutoFit/>
          </a:bodyPr>
          <a:lstStyle/>
          <a:p>
            <a:r>
              <a:rPr lang="en-ZA" sz="2400" b="1" dirty="0" smtClean="0">
                <a:solidFill>
                  <a:srgbClr val="DF551C"/>
                </a:solidFill>
                <a:latin typeface="Georgia" panose="02040502050405020303" pitchFamily="18" charset="0"/>
                <a:cs typeface="Museo Slab 900"/>
              </a:rPr>
              <a:t>Testing Results Before (Jan-Mar 2016) and </a:t>
            </a:r>
            <a:r>
              <a:rPr lang="en-ZA" sz="2400" b="1" dirty="0">
                <a:solidFill>
                  <a:srgbClr val="DF551C"/>
                </a:solidFill>
                <a:latin typeface="Georgia" panose="02040502050405020303" pitchFamily="18" charset="0"/>
                <a:cs typeface="Museo Slab 900"/>
              </a:rPr>
              <a:t>A</a:t>
            </a:r>
            <a:r>
              <a:rPr lang="en-ZA" sz="2400" b="1" dirty="0" smtClean="0">
                <a:solidFill>
                  <a:srgbClr val="DF551C"/>
                </a:solidFill>
                <a:latin typeface="Georgia" panose="02040502050405020303" pitchFamily="18" charset="0"/>
                <a:cs typeface="Museo Slab 900"/>
              </a:rPr>
              <a:t>fter (Jul-Sep 2017) Introduction of Men’s Health Corners </a:t>
            </a:r>
            <a:r>
              <a:rPr lang="en-ZA" sz="2400" b="1" dirty="0">
                <a:solidFill>
                  <a:srgbClr val="DF551C"/>
                </a:solidFill>
                <a:latin typeface="Georgia" panose="02040502050405020303" pitchFamily="18" charset="0"/>
                <a:cs typeface="Museo Slab 900"/>
              </a:rPr>
              <a:t>by A</a:t>
            </a:r>
            <a:r>
              <a:rPr lang="en-ZA" sz="2400" b="1" dirty="0" smtClean="0">
                <a:solidFill>
                  <a:srgbClr val="DF551C"/>
                </a:solidFill>
                <a:latin typeface="Georgia" panose="02040502050405020303" pitchFamily="18" charset="0"/>
                <a:cs typeface="Museo Slab 900"/>
              </a:rPr>
              <a:t>ge </a:t>
            </a:r>
            <a:endParaRPr lang="en-US" sz="2400" b="1" dirty="0">
              <a:solidFill>
                <a:srgbClr val="DF551C"/>
              </a:solidFill>
              <a:latin typeface="Georgia" panose="02040502050405020303" pitchFamily="18" charset="0"/>
              <a:cs typeface="Museo Slab 900"/>
            </a:endParaRPr>
          </a:p>
        </p:txBody>
      </p:sp>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886099600"/>
              </p:ext>
            </p:extLst>
          </p:nvPr>
        </p:nvGraphicFramePr>
        <p:xfrm>
          <a:off x="187355" y="1062490"/>
          <a:ext cx="4610043" cy="5178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92327346"/>
              </p:ext>
            </p:extLst>
          </p:nvPr>
        </p:nvGraphicFramePr>
        <p:xfrm>
          <a:off x="4615544" y="1062490"/>
          <a:ext cx="4343824" cy="5381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378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1"/>
            <a:ext cx="9144000" cy="830997"/>
          </a:xfrm>
          <a:prstGeom prst="rect">
            <a:avLst/>
          </a:prstGeom>
          <a:noFill/>
        </p:spPr>
        <p:txBody>
          <a:bodyPr wrap="square" rtlCol="0">
            <a:spAutoFit/>
          </a:bodyPr>
          <a:lstStyle/>
          <a:p>
            <a:r>
              <a:rPr lang="en-ZA" sz="2400" b="1" dirty="0" smtClean="0">
                <a:solidFill>
                  <a:srgbClr val="DF551C"/>
                </a:solidFill>
                <a:latin typeface="Georgia" panose="02040502050405020303" pitchFamily="18" charset="0"/>
                <a:cs typeface="Museo Slab 900"/>
              </a:rPr>
              <a:t>Treatment </a:t>
            </a:r>
            <a:r>
              <a:rPr lang="en-ZA" sz="2400" b="1" dirty="0">
                <a:solidFill>
                  <a:srgbClr val="DF551C"/>
                </a:solidFill>
                <a:latin typeface="Georgia" panose="02040502050405020303" pitchFamily="18" charset="0"/>
                <a:cs typeface="Museo Slab 900"/>
              </a:rPr>
              <a:t>R</a:t>
            </a:r>
            <a:r>
              <a:rPr lang="en-ZA" sz="2400" b="1" dirty="0" smtClean="0">
                <a:solidFill>
                  <a:srgbClr val="DF551C"/>
                </a:solidFill>
                <a:latin typeface="Georgia" panose="02040502050405020303" pitchFamily="18" charset="0"/>
                <a:cs typeface="Museo Slab 900"/>
              </a:rPr>
              <a:t>esults Before </a:t>
            </a:r>
            <a:r>
              <a:rPr lang="en-ZA" sz="2400" b="1" dirty="0">
                <a:solidFill>
                  <a:srgbClr val="DF551C"/>
                </a:solidFill>
                <a:latin typeface="Georgia" panose="02040502050405020303" pitchFamily="18" charset="0"/>
                <a:cs typeface="Museo Slab 900"/>
              </a:rPr>
              <a:t>(Jan-Mar 2016</a:t>
            </a:r>
            <a:r>
              <a:rPr lang="en-ZA" sz="2400" b="1" dirty="0" smtClean="0">
                <a:solidFill>
                  <a:srgbClr val="DF551C"/>
                </a:solidFill>
                <a:latin typeface="Georgia" panose="02040502050405020303" pitchFamily="18" charset="0"/>
                <a:cs typeface="Museo Slab 900"/>
              </a:rPr>
              <a:t>) and </a:t>
            </a:r>
            <a:r>
              <a:rPr lang="en-ZA" sz="2400" b="1" dirty="0">
                <a:solidFill>
                  <a:srgbClr val="DF551C"/>
                </a:solidFill>
                <a:latin typeface="Georgia" panose="02040502050405020303" pitchFamily="18" charset="0"/>
                <a:cs typeface="Museo Slab 900"/>
              </a:rPr>
              <a:t>A</a:t>
            </a:r>
            <a:r>
              <a:rPr lang="en-ZA" sz="2400" b="1" dirty="0" smtClean="0">
                <a:solidFill>
                  <a:srgbClr val="DF551C"/>
                </a:solidFill>
                <a:latin typeface="Georgia" panose="02040502050405020303" pitchFamily="18" charset="0"/>
                <a:cs typeface="Museo Slab 900"/>
              </a:rPr>
              <a:t>fter </a:t>
            </a:r>
            <a:r>
              <a:rPr lang="en-ZA" sz="2400" b="1" dirty="0">
                <a:solidFill>
                  <a:srgbClr val="DF551C"/>
                </a:solidFill>
                <a:latin typeface="Georgia" panose="02040502050405020303" pitchFamily="18" charset="0"/>
                <a:cs typeface="Museo Slab 900"/>
              </a:rPr>
              <a:t>(Jul-Sep 2017) </a:t>
            </a:r>
            <a:r>
              <a:rPr lang="en-ZA" sz="2400" b="1" dirty="0" smtClean="0">
                <a:solidFill>
                  <a:srgbClr val="DF551C"/>
                </a:solidFill>
                <a:latin typeface="Georgia" panose="02040502050405020303" pitchFamily="18" charset="0"/>
                <a:cs typeface="Museo Slab 900"/>
              </a:rPr>
              <a:t>Introduction </a:t>
            </a:r>
            <a:r>
              <a:rPr lang="en-ZA" sz="2400" b="1" dirty="0">
                <a:solidFill>
                  <a:srgbClr val="DF551C"/>
                </a:solidFill>
                <a:latin typeface="Georgia" panose="02040502050405020303" pitchFamily="18" charset="0"/>
                <a:cs typeface="Museo Slab 900"/>
              </a:rPr>
              <a:t>of M</a:t>
            </a:r>
            <a:r>
              <a:rPr lang="en-ZA" sz="2400" b="1" dirty="0" smtClean="0">
                <a:solidFill>
                  <a:srgbClr val="DF551C"/>
                </a:solidFill>
                <a:latin typeface="Georgia" panose="02040502050405020303" pitchFamily="18" charset="0"/>
                <a:cs typeface="Museo Slab 900"/>
              </a:rPr>
              <a:t>en’s </a:t>
            </a:r>
            <a:r>
              <a:rPr lang="en-ZA" sz="2400" b="1" dirty="0">
                <a:solidFill>
                  <a:srgbClr val="DF551C"/>
                </a:solidFill>
                <a:latin typeface="Georgia" panose="02040502050405020303" pitchFamily="18" charset="0"/>
                <a:cs typeface="Museo Slab 900"/>
              </a:rPr>
              <a:t>Health C</a:t>
            </a:r>
            <a:r>
              <a:rPr lang="en-ZA" sz="2400" b="1" dirty="0" smtClean="0">
                <a:solidFill>
                  <a:srgbClr val="DF551C"/>
                </a:solidFill>
                <a:latin typeface="Georgia" panose="02040502050405020303" pitchFamily="18" charset="0"/>
                <a:cs typeface="Museo Slab 900"/>
              </a:rPr>
              <a:t>linics by </a:t>
            </a:r>
            <a:r>
              <a:rPr lang="en-ZA" sz="2400" b="1" dirty="0">
                <a:solidFill>
                  <a:srgbClr val="DF551C"/>
                </a:solidFill>
                <a:latin typeface="Georgia" panose="02040502050405020303" pitchFamily="18" charset="0"/>
                <a:cs typeface="Museo Slab 900"/>
              </a:rPr>
              <a:t>A</a:t>
            </a:r>
            <a:r>
              <a:rPr lang="en-ZA" sz="2400" b="1" dirty="0" smtClean="0">
                <a:solidFill>
                  <a:srgbClr val="DF551C"/>
                </a:solidFill>
                <a:latin typeface="Georgia" panose="02040502050405020303" pitchFamily="18" charset="0"/>
                <a:cs typeface="Museo Slab 900"/>
              </a:rPr>
              <a:t>ge </a:t>
            </a:r>
            <a:endParaRPr lang="en-ZA" sz="2400" b="1" dirty="0">
              <a:solidFill>
                <a:srgbClr val="DF551C"/>
              </a:solidFill>
              <a:latin typeface="Georgia" panose="02040502050405020303" pitchFamily="18" charset="0"/>
              <a:cs typeface="Museo Slab 900"/>
            </a:endParaRPr>
          </a:p>
        </p:txBody>
      </p:sp>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89246961"/>
              </p:ext>
            </p:extLst>
          </p:nvPr>
        </p:nvGraphicFramePr>
        <p:xfrm>
          <a:off x="173955" y="1157335"/>
          <a:ext cx="4594225" cy="4998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98511903"/>
              </p:ext>
            </p:extLst>
          </p:nvPr>
        </p:nvGraphicFramePr>
        <p:xfrm>
          <a:off x="4797411" y="1157335"/>
          <a:ext cx="4227710" cy="51807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052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75846" y="116848"/>
            <a:ext cx="8889029" cy="646331"/>
          </a:xfrm>
          <a:prstGeom prst="rect">
            <a:avLst/>
          </a:prstGeom>
        </p:spPr>
        <p:txBody>
          <a:bodyPr wrap="square">
            <a:spAutoFit/>
          </a:bodyPr>
          <a:lstStyle/>
          <a:p>
            <a:r>
              <a:rPr lang="en-ZA" b="1" dirty="0">
                <a:solidFill>
                  <a:srgbClr val="DF551C"/>
                </a:solidFill>
                <a:latin typeface="Georgia" panose="02040502050405020303" pitchFamily="18" charset="0"/>
                <a:cs typeface="Museo Slab 900"/>
              </a:rPr>
              <a:t>Adult M</a:t>
            </a:r>
            <a:r>
              <a:rPr lang="en-ZA" b="1" dirty="0" smtClean="0">
                <a:solidFill>
                  <a:srgbClr val="DF551C"/>
                </a:solidFill>
                <a:latin typeface="Georgia" panose="02040502050405020303" pitchFamily="18" charset="0"/>
                <a:cs typeface="Museo Slab 900"/>
              </a:rPr>
              <a:t>ale ART </a:t>
            </a:r>
            <a:r>
              <a:rPr lang="en-ZA" b="1" dirty="0">
                <a:solidFill>
                  <a:srgbClr val="DF551C"/>
                </a:solidFill>
                <a:latin typeface="Georgia" panose="02040502050405020303" pitchFamily="18" charset="0"/>
                <a:cs typeface="Museo Slab 900"/>
              </a:rPr>
              <a:t>I</a:t>
            </a:r>
            <a:r>
              <a:rPr lang="en-ZA" b="1" dirty="0" smtClean="0">
                <a:solidFill>
                  <a:srgbClr val="DF551C"/>
                </a:solidFill>
                <a:latin typeface="Georgia" panose="02040502050405020303" pitchFamily="18" charset="0"/>
                <a:cs typeface="Museo Slab 900"/>
              </a:rPr>
              <a:t>nitiation </a:t>
            </a:r>
            <a:r>
              <a:rPr lang="en-ZA" b="1" dirty="0">
                <a:solidFill>
                  <a:srgbClr val="DF551C"/>
                </a:solidFill>
                <a:latin typeface="Georgia" panose="02040502050405020303" pitchFamily="18" charset="0"/>
                <a:cs typeface="Museo Slab 900"/>
              </a:rPr>
              <a:t>T</a:t>
            </a:r>
            <a:r>
              <a:rPr lang="en-ZA" b="1" dirty="0" smtClean="0">
                <a:solidFill>
                  <a:srgbClr val="DF551C"/>
                </a:solidFill>
                <a:latin typeface="Georgia" panose="02040502050405020303" pitchFamily="18" charset="0"/>
                <a:cs typeface="Museo Slab 900"/>
              </a:rPr>
              <a:t>rends, Relative </a:t>
            </a:r>
            <a:r>
              <a:rPr lang="en-ZA" b="1" dirty="0">
                <a:solidFill>
                  <a:srgbClr val="DF551C"/>
                </a:solidFill>
                <a:latin typeface="Georgia" panose="02040502050405020303" pitchFamily="18" charset="0"/>
                <a:cs typeface="Museo Slab 900"/>
              </a:rPr>
              <a:t>to </a:t>
            </a:r>
            <a:r>
              <a:rPr lang="en-ZA" b="1" dirty="0" smtClean="0">
                <a:solidFill>
                  <a:srgbClr val="DF551C"/>
                </a:solidFill>
                <a:latin typeface="Georgia" panose="02040502050405020303" pitchFamily="18" charset="0"/>
                <a:cs typeface="Museo Slab 900"/>
              </a:rPr>
              <a:t>Pre- </a:t>
            </a:r>
            <a:r>
              <a:rPr lang="en-ZA" b="1" dirty="0">
                <a:solidFill>
                  <a:srgbClr val="DF551C"/>
                </a:solidFill>
                <a:latin typeface="Georgia" panose="02040502050405020303" pitchFamily="18" charset="0"/>
                <a:cs typeface="Museo Slab 900"/>
              </a:rPr>
              <a:t>and </a:t>
            </a:r>
            <a:r>
              <a:rPr lang="en-ZA" b="1" dirty="0" smtClean="0">
                <a:solidFill>
                  <a:srgbClr val="DF551C"/>
                </a:solidFill>
                <a:latin typeface="Georgia" panose="02040502050405020303" pitchFamily="18" charset="0"/>
                <a:cs typeface="Museo Slab 900"/>
              </a:rPr>
              <a:t>Post-Treatment for All and </a:t>
            </a:r>
            <a:r>
              <a:rPr lang="en-ZA" b="1" dirty="0">
                <a:solidFill>
                  <a:srgbClr val="DF551C"/>
                </a:solidFill>
                <a:latin typeface="Georgia" panose="02040502050405020303" pitchFamily="18" charset="0"/>
                <a:cs typeface="Museo Slab 900"/>
              </a:rPr>
              <a:t>M</a:t>
            </a:r>
            <a:r>
              <a:rPr lang="en-ZA" b="1" dirty="0" smtClean="0">
                <a:solidFill>
                  <a:srgbClr val="DF551C"/>
                </a:solidFill>
                <a:latin typeface="Georgia" panose="02040502050405020303" pitchFamily="18" charset="0"/>
                <a:cs typeface="Museo Slab 900"/>
              </a:rPr>
              <a:t>en’s Clinics (October </a:t>
            </a:r>
            <a:r>
              <a:rPr lang="en-ZA" b="1" dirty="0">
                <a:solidFill>
                  <a:srgbClr val="DF551C"/>
                </a:solidFill>
                <a:latin typeface="Georgia" panose="02040502050405020303" pitchFamily="18" charset="0"/>
                <a:cs typeface="Museo Slab 900"/>
              </a:rPr>
              <a:t>2015 – </a:t>
            </a:r>
            <a:r>
              <a:rPr lang="en-ZA" b="1" dirty="0" smtClean="0">
                <a:solidFill>
                  <a:srgbClr val="DF551C"/>
                </a:solidFill>
                <a:latin typeface="Georgia" panose="02040502050405020303" pitchFamily="18" charset="0"/>
                <a:cs typeface="Museo Slab 900"/>
              </a:rPr>
              <a:t>Sep 2017) for Seven Facilities</a:t>
            </a:r>
            <a:endParaRPr lang="en-ZA" b="1" dirty="0">
              <a:solidFill>
                <a:srgbClr val="DF551C"/>
              </a:solidFill>
              <a:latin typeface="Georgia" panose="02040502050405020303" pitchFamily="18" charset="0"/>
              <a:cs typeface="Museo Slab 900"/>
            </a:endParaRPr>
          </a:p>
        </p:txBody>
      </p:sp>
      <p:graphicFrame>
        <p:nvGraphicFramePr>
          <p:cNvPr id="10" name="Content Placeholder 8"/>
          <p:cNvGraphicFramePr>
            <a:graphicFrameLocks/>
          </p:cNvGraphicFramePr>
          <p:nvPr>
            <p:extLst>
              <p:ext uri="{D42A27DB-BD31-4B8C-83A1-F6EECF244321}">
                <p14:modId xmlns:p14="http://schemas.microsoft.com/office/powerpoint/2010/main" val="100640903"/>
              </p:ext>
            </p:extLst>
          </p:nvPr>
        </p:nvGraphicFramePr>
        <p:xfrm>
          <a:off x="268941" y="932085"/>
          <a:ext cx="8511802" cy="5368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13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3056</TotalTime>
  <Words>576</Words>
  <Application>Microsoft Office PowerPoint</Application>
  <PresentationFormat>On-screen Show (4:3)</PresentationFormat>
  <Paragraphs>81</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Museo Slab 100</vt:lpstr>
      <vt:lpstr>Museo Slab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EGPAF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Kim</dc:creator>
  <cp:lastModifiedBy>Thabiso Lekhotsa</cp:lastModifiedBy>
  <cp:revision>152</cp:revision>
  <dcterms:created xsi:type="dcterms:W3CDTF">2015-01-14T14:21:41Z</dcterms:created>
  <dcterms:modified xsi:type="dcterms:W3CDTF">2018-07-17T14:54:15Z</dcterms:modified>
</cp:coreProperties>
</file>